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0"/>
  </p:notesMasterIdLst>
  <p:sldIdLst>
    <p:sldId id="260" r:id="rId6"/>
    <p:sldId id="257" r:id="rId7"/>
    <p:sldId id="261" r:id="rId8"/>
    <p:sldId id="258"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68CAE-8935-40CE-8EBC-EC8FDAF9047D}" v="12" dt="2024-01-09T07:43:00.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4" d="100"/>
          <a:sy n="164" d="100"/>
        </p:scale>
        <p:origin x="17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kman Tiina" userId="d367ba47-90a4-4260-ab70-8f7638cc4cbc" providerId="ADAL" clId="{96C68CAE-8935-40CE-8EBC-EC8FDAF9047D}"/>
    <pc:docChg chg="undo redo custSel addSld modSld">
      <pc:chgData name="Backman Tiina" userId="d367ba47-90a4-4260-ab70-8f7638cc4cbc" providerId="ADAL" clId="{96C68CAE-8935-40CE-8EBC-EC8FDAF9047D}" dt="2024-01-09T07:45:12.162" v="818" actId="255"/>
      <pc:docMkLst>
        <pc:docMk/>
      </pc:docMkLst>
      <pc:sldChg chg="addSp delSp modSp mod">
        <pc:chgData name="Backman Tiina" userId="d367ba47-90a4-4260-ab70-8f7638cc4cbc" providerId="ADAL" clId="{96C68CAE-8935-40CE-8EBC-EC8FDAF9047D}" dt="2024-01-09T07:44:28.023" v="790" actId="1076"/>
        <pc:sldMkLst>
          <pc:docMk/>
          <pc:sldMk cId="1122131639" sldId="257"/>
        </pc:sldMkLst>
        <pc:spChg chg="del">
          <ac:chgData name="Backman Tiina" userId="d367ba47-90a4-4260-ab70-8f7638cc4cbc" providerId="ADAL" clId="{96C68CAE-8935-40CE-8EBC-EC8FDAF9047D}" dt="2024-01-09T07:06:45.822" v="44" actId="21"/>
          <ac:spMkLst>
            <pc:docMk/>
            <pc:sldMk cId="1122131639" sldId="257"/>
            <ac:spMk id="4" creationId="{62D244E4-FE14-0533-7BB1-BCF6BE6F69B0}"/>
          </ac:spMkLst>
        </pc:spChg>
        <pc:spChg chg="mod">
          <ac:chgData name="Backman Tiina" userId="d367ba47-90a4-4260-ab70-8f7638cc4cbc" providerId="ADAL" clId="{96C68CAE-8935-40CE-8EBC-EC8FDAF9047D}" dt="2024-01-09T07:32:10.428" v="579" actId="20577"/>
          <ac:spMkLst>
            <pc:docMk/>
            <pc:sldMk cId="1122131639" sldId="257"/>
            <ac:spMk id="5" creationId="{00000000-0000-0000-0000-000000000000}"/>
          </ac:spMkLst>
        </pc:spChg>
        <pc:spChg chg="mod">
          <ac:chgData name="Backman Tiina" userId="d367ba47-90a4-4260-ab70-8f7638cc4cbc" providerId="ADAL" clId="{96C68CAE-8935-40CE-8EBC-EC8FDAF9047D}" dt="2024-01-09T07:40:25.075" v="781" actId="20577"/>
          <ac:spMkLst>
            <pc:docMk/>
            <pc:sldMk cId="1122131639" sldId="257"/>
            <ac:spMk id="6" creationId="{00000000-0000-0000-0000-000000000000}"/>
          </ac:spMkLst>
        </pc:spChg>
        <pc:spChg chg="mod">
          <ac:chgData name="Backman Tiina" userId="d367ba47-90a4-4260-ab70-8f7638cc4cbc" providerId="ADAL" clId="{96C68CAE-8935-40CE-8EBC-EC8FDAF9047D}" dt="2024-01-09T07:33:16.780" v="587" actId="1076"/>
          <ac:spMkLst>
            <pc:docMk/>
            <pc:sldMk cId="1122131639" sldId="257"/>
            <ac:spMk id="7" creationId="{00000000-0000-0000-0000-000000000000}"/>
          </ac:spMkLst>
        </pc:spChg>
        <pc:picChg chg="mod modCrop">
          <ac:chgData name="Backman Tiina" userId="d367ba47-90a4-4260-ab70-8f7638cc4cbc" providerId="ADAL" clId="{96C68CAE-8935-40CE-8EBC-EC8FDAF9047D}" dt="2024-01-09T07:41:46.496" v="786" actId="18131"/>
          <ac:picMkLst>
            <pc:docMk/>
            <pc:sldMk cId="1122131639" sldId="257"/>
            <ac:picMk id="11" creationId="{00000000-0000-0000-0000-000000000000}"/>
          </ac:picMkLst>
        </pc:picChg>
        <pc:picChg chg="add del mod ord">
          <ac:chgData name="Backman Tiina" userId="d367ba47-90a4-4260-ab70-8f7638cc4cbc" providerId="ADAL" clId="{96C68CAE-8935-40CE-8EBC-EC8FDAF9047D}" dt="2024-01-09T07:24:44.648" v="533" actId="478"/>
          <ac:picMkLst>
            <pc:docMk/>
            <pc:sldMk cId="1122131639" sldId="257"/>
            <ac:picMk id="13" creationId="{0C4024B1-33AA-84A5-FF2D-07789EC44363}"/>
          </ac:picMkLst>
        </pc:picChg>
        <pc:picChg chg="add mod">
          <ac:chgData name="Backman Tiina" userId="d367ba47-90a4-4260-ab70-8f7638cc4cbc" providerId="ADAL" clId="{96C68CAE-8935-40CE-8EBC-EC8FDAF9047D}" dt="2024-01-09T07:44:28.023" v="790" actId="1076"/>
          <ac:picMkLst>
            <pc:docMk/>
            <pc:sldMk cId="1122131639" sldId="257"/>
            <ac:picMk id="14" creationId="{AF17D85A-2020-75B2-8C4E-849948C37C66}"/>
          </ac:picMkLst>
        </pc:picChg>
      </pc:sldChg>
      <pc:sldChg chg="addSp delSp modSp mod">
        <pc:chgData name="Backman Tiina" userId="d367ba47-90a4-4260-ab70-8f7638cc4cbc" providerId="ADAL" clId="{96C68CAE-8935-40CE-8EBC-EC8FDAF9047D}" dt="2024-01-09T07:28:48.956" v="553" actId="732"/>
        <pc:sldMkLst>
          <pc:docMk/>
          <pc:sldMk cId="552447341" sldId="258"/>
        </pc:sldMkLst>
        <pc:spChg chg="mod">
          <ac:chgData name="Backman Tiina" userId="d367ba47-90a4-4260-ab70-8f7638cc4cbc" providerId="ADAL" clId="{96C68CAE-8935-40CE-8EBC-EC8FDAF9047D}" dt="2024-01-09T07:27:22.252" v="547" actId="404"/>
          <ac:spMkLst>
            <pc:docMk/>
            <pc:sldMk cId="552447341" sldId="258"/>
            <ac:spMk id="5" creationId="{00000000-0000-0000-0000-000000000000}"/>
          </ac:spMkLst>
        </pc:spChg>
        <pc:spChg chg="mod">
          <ac:chgData name="Backman Tiina" userId="d367ba47-90a4-4260-ab70-8f7638cc4cbc" providerId="ADAL" clId="{96C68CAE-8935-40CE-8EBC-EC8FDAF9047D}" dt="2024-01-09T07:27:33.748" v="549" actId="1076"/>
          <ac:spMkLst>
            <pc:docMk/>
            <pc:sldMk cId="552447341" sldId="258"/>
            <ac:spMk id="6" creationId="{00000000-0000-0000-0000-000000000000}"/>
          </ac:spMkLst>
        </pc:spChg>
        <pc:spChg chg="mod">
          <ac:chgData name="Backman Tiina" userId="d367ba47-90a4-4260-ab70-8f7638cc4cbc" providerId="ADAL" clId="{96C68CAE-8935-40CE-8EBC-EC8FDAF9047D}" dt="2024-01-09T07:27:27.388" v="548" actId="1076"/>
          <ac:spMkLst>
            <pc:docMk/>
            <pc:sldMk cId="552447341" sldId="258"/>
            <ac:spMk id="7" creationId="{00000000-0000-0000-0000-000000000000}"/>
          </ac:spMkLst>
        </pc:spChg>
        <pc:picChg chg="del">
          <ac:chgData name="Backman Tiina" userId="d367ba47-90a4-4260-ab70-8f7638cc4cbc" providerId="ADAL" clId="{96C68CAE-8935-40CE-8EBC-EC8FDAF9047D}" dt="2024-01-09T07:26:24.820" v="539" actId="478"/>
          <ac:picMkLst>
            <pc:docMk/>
            <pc:sldMk cId="552447341" sldId="258"/>
            <ac:picMk id="4" creationId="{00000000-0000-0000-0000-000000000000}"/>
          </ac:picMkLst>
        </pc:picChg>
        <pc:picChg chg="add mod modCrop">
          <ac:chgData name="Backman Tiina" userId="d367ba47-90a4-4260-ab70-8f7638cc4cbc" providerId="ADAL" clId="{96C68CAE-8935-40CE-8EBC-EC8FDAF9047D}" dt="2024-01-09T07:28:48.956" v="553" actId="732"/>
          <ac:picMkLst>
            <pc:docMk/>
            <pc:sldMk cId="552447341" sldId="258"/>
            <ac:picMk id="10" creationId="{B22A9795-EE66-5B5E-8960-8B0009BD7A90}"/>
          </ac:picMkLst>
        </pc:picChg>
      </pc:sldChg>
      <pc:sldChg chg="addSp delSp modSp mod">
        <pc:chgData name="Backman Tiina" userId="d367ba47-90a4-4260-ab70-8f7638cc4cbc" providerId="ADAL" clId="{96C68CAE-8935-40CE-8EBC-EC8FDAF9047D}" dt="2024-01-09T07:45:12.162" v="818" actId="255"/>
        <pc:sldMkLst>
          <pc:docMk/>
          <pc:sldMk cId="715417270" sldId="260"/>
        </pc:sldMkLst>
        <pc:spChg chg="add mod">
          <ac:chgData name="Backman Tiina" userId="d367ba47-90a4-4260-ab70-8f7638cc4cbc" providerId="ADAL" clId="{96C68CAE-8935-40CE-8EBC-EC8FDAF9047D}" dt="2024-01-09T07:45:12.162" v="818" actId="255"/>
          <ac:spMkLst>
            <pc:docMk/>
            <pc:sldMk cId="715417270" sldId="260"/>
            <ac:spMk id="2" creationId="{1218A07F-BA8D-8DCA-6A8A-36B6E5CC4A32}"/>
          </ac:spMkLst>
        </pc:spChg>
        <pc:spChg chg="mod">
          <ac:chgData name="Backman Tiina" userId="d367ba47-90a4-4260-ab70-8f7638cc4cbc" providerId="ADAL" clId="{96C68CAE-8935-40CE-8EBC-EC8FDAF9047D}" dt="2024-01-09T07:22:39.001" v="525" actId="1076"/>
          <ac:spMkLst>
            <pc:docMk/>
            <pc:sldMk cId="715417270" sldId="260"/>
            <ac:spMk id="5" creationId="{00000000-0000-0000-0000-000000000000}"/>
          </ac:spMkLst>
        </pc:spChg>
        <pc:spChg chg="mod">
          <ac:chgData name="Backman Tiina" userId="d367ba47-90a4-4260-ab70-8f7638cc4cbc" providerId="ADAL" clId="{96C68CAE-8935-40CE-8EBC-EC8FDAF9047D}" dt="2024-01-09T07:22:39.001" v="525" actId="1076"/>
          <ac:spMkLst>
            <pc:docMk/>
            <pc:sldMk cId="715417270" sldId="260"/>
            <ac:spMk id="6" creationId="{00000000-0000-0000-0000-000000000000}"/>
          </ac:spMkLst>
        </pc:spChg>
        <pc:spChg chg="mod">
          <ac:chgData name="Backman Tiina" userId="d367ba47-90a4-4260-ab70-8f7638cc4cbc" providerId="ADAL" clId="{96C68CAE-8935-40CE-8EBC-EC8FDAF9047D}" dt="2024-01-09T07:22:39.001" v="525" actId="1076"/>
          <ac:spMkLst>
            <pc:docMk/>
            <pc:sldMk cId="715417270" sldId="260"/>
            <ac:spMk id="7" creationId="{00000000-0000-0000-0000-000000000000}"/>
          </ac:spMkLst>
        </pc:spChg>
        <pc:spChg chg="add del mod">
          <ac:chgData name="Backman Tiina" userId="d367ba47-90a4-4260-ab70-8f7638cc4cbc" providerId="ADAL" clId="{96C68CAE-8935-40CE-8EBC-EC8FDAF9047D}" dt="2024-01-09T07:14:52.145" v="404" actId="478"/>
          <ac:spMkLst>
            <pc:docMk/>
            <pc:sldMk cId="715417270" sldId="260"/>
            <ac:spMk id="8" creationId="{C386FC87-9BA5-C903-6AF5-AB497BD61715}"/>
          </ac:spMkLst>
        </pc:spChg>
        <pc:spChg chg="mod">
          <ac:chgData name="Backman Tiina" userId="d367ba47-90a4-4260-ab70-8f7638cc4cbc" providerId="ADAL" clId="{96C68CAE-8935-40CE-8EBC-EC8FDAF9047D}" dt="2024-01-09T07:22:39.001" v="525" actId="1076"/>
          <ac:spMkLst>
            <pc:docMk/>
            <pc:sldMk cId="715417270" sldId="260"/>
            <ac:spMk id="9" creationId="{00000000-0000-0000-0000-000000000000}"/>
          </ac:spMkLst>
        </pc:spChg>
        <pc:spChg chg="add mod">
          <ac:chgData name="Backman Tiina" userId="d367ba47-90a4-4260-ab70-8f7638cc4cbc" providerId="ADAL" clId="{96C68CAE-8935-40CE-8EBC-EC8FDAF9047D}" dt="2024-01-09T07:22:39.001" v="525" actId="1076"/>
          <ac:spMkLst>
            <pc:docMk/>
            <pc:sldMk cId="715417270" sldId="260"/>
            <ac:spMk id="11" creationId="{C5DBC685-BF0F-A316-AB2B-CA01596BE1E1}"/>
          </ac:spMkLst>
        </pc:spChg>
        <pc:picChg chg="mod">
          <ac:chgData name="Backman Tiina" userId="d367ba47-90a4-4260-ab70-8f7638cc4cbc" providerId="ADAL" clId="{96C68CAE-8935-40CE-8EBC-EC8FDAF9047D}" dt="2024-01-09T07:22:39.001" v="525" actId="1076"/>
          <ac:picMkLst>
            <pc:docMk/>
            <pc:sldMk cId="715417270" sldId="260"/>
            <ac:picMk id="3" creationId="{054E1E11-296E-FB4F-E795-EE89428F4523}"/>
          </ac:picMkLst>
        </pc:picChg>
        <pc:picChg chg="mod modCrop">
          <ac:chgData name="Backman Tiina" userId="d367ba47-90a4-4260-ab70-8f7638cc4cbc" providerId="ADAL" clId="{96C68CAE-8935-40CE-8EBC-EC8FDAF9047D}" dt="2024-01-09T07:22:39.001" v="525" actId="1076"/>
          <ac:picMkLst>
            <pc:docMk/>
            <pc:sldMk cId="715417270" sldId="260"/>
            <ac:picMk id="4" creationId="{00000000-0000-0000-0000-000000000000}"/>
          </ac:picMkLst>
        </pc:picChg>
        <pc:picChg chg="add mod">
          <ac:chgData name="Backman Tiina" userId="d367ba47-90a4-4260-ab70-8f7638cc4cbc" providerId="ADAL" clId="{96C68CAE-8935-40CE-8EBC-EC8FDAF9047D}" dt="2024-01-09T07:22:39.001" v="525" actId="1076"/>
          <ac:picMkLst>
            <pc:docMk/>
            <pc:sldMk cId="715417270" sldId="260"/>
            <ac:picMk id="10" creationId="{534EFA2D-A6FD-F07A-D30E-EDE437661179}"/>
          </ac:picMkLst>
        </pc:picChg>
      </pc:sldChg>
      <pc:sldChg chg="modSp add mod">
        <pc:chgData name="Backman Tiina" userId="d367ba47-90a4-4260-ab70-8f7638cc4cbc" providerId="ADAL" clId="{96C68CAE-8935-40CE-8EBC-EC8FDAF9047D}" dt="2024-01-09T07:43:08.015" v="789" actId="1076"/>
        <pc:sldMkLst>
          <pc:docMk/>
          <pc:sldMk cId="4053203611" sldId="261"/>
        </pc:sldMkLst>
        <pc:picChg chg="mod">
          <ac:chgData name="Backman Tiina" userId="d367ba47-90a4-4260-ab70-8f7638cc4cbc" providerId="ADAL" clId="{96C68CAE-8935-40CE-8EBC-EC8FDAF9047D}" dt="2024-01-09T07:43:08.015" v="789" actId="1076"/>
          <ac:picMkLst>
            <pc:docMk/>
            <pc:sldMk cId="4053203611" sldId="261"/>
            <ac:picMk id="14" creationId="{AF17D85A-2020-75B2-8C4E-849948C37C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0EE1F-D028-4F7D-B9A5-B74771790AB1}" type="datetimeFigureOut">
              <a:rPr lang="fi-FI" smtClean="0"/>
              <a:t>9.1.2024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FC805-B672-420B-A9E1-5BD7E57EB8F0}" type="slidenum">
              <a:rPr lang="fi-FI" smtClean="0"/>
              <a:t>‹#›</a:t>
            </a:fld>
            <a:endParaRPr lang="fi-FI"/>
          </a:p>
        </p:txBody>
      </p:sp>
    </p:spTree>
    <p:extLst>
      <p:ext uri="{BB962C8B-B14F-4D97-AF65-F5344CB8AC3E}">
        <p14:creationId xmlns:p14="http://schemas.microsoft.com/office/powerpoint/2010/main" val="21236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4B5A4-5F2B-4817-955D-677874522769}"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62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4B5A4-5F2B-4817-955D-677874522769}"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51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FFCF5B-1545-4307-9D80-808A946C7541}"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2020-2021</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617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9A7F9-B5D2-488F-A67A-61AE4FBDDD55}"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2020-2021</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174104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1563E5-193A-4E74-AF9D-CBD260811FF2}"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2020-2021</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85968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AC85B9-EE6A-450E-A96E-3B1A780A5D25}"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2018</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84059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C481E-8AF2-40E9-8A77-5EA009485745}"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2018</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284303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0112A-0F82-4DDF-90E9-CF3E2B750B54}"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2018</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271285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A29545-5C59-4338-85B4-66AB81A895EE}" type="datetime1">
              <a:rPr lang="fi-FI" smtClean="0"/>
              <a:t>9.1.2024</a:t>
            </a:fld>
            <a:endParaRPr lang="en-US"/>
          </a:p>
        </p:txBody>
      </p:sp>
      <p:sp>
        <p:nvSpPr>
          <p:cNvPr id="6" name="Footer Placeholder 5"/>
          <p:cNvSpPr>
            <a:spLocks noGrp="1"/>
          </p:cNvSpPr>
          <p:nvPr>
            <p:ph type="ftr" sz="quarter" idx="11"/>
          </p:nvPr>
        </p:nvSpPr>
        <p:spPr/>
        <p:txBody>
          <a:bodyPr/>
          <a:lstStyle/>
          <a:p>
            <a:r>
              <a:rPr lang="en-US"/>
              <a:t>© Visit Salo | www.visitsalo.fi | 2018</a:t>
            </a:r>
          </a:p>
        </p:txBody>
      </p:sp>
      <p:sp>
        <p:nvSpPr>
          <p:cNvPr id="7" name="Slide Number Placeholder 6"/>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233736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3927BF-DE91-4F52-AD08-B08E5C37C989}" type="datetime1">
              <a:rPr lang="fi-FI" smtClean="0"/>
              <a:t>9.1.2024</a:t>
            </a:fld>
            <a:endParaRPr lang="en-US"/>
          </a:p>
        </p:txBody>
      </p:sp>
      <p:sp>
        <p:nvSpPr>
          <p:cNvPr id="8" name="Footer Placeholder 7"/>
          <p:cNvSpPr>
            <a:spLocks noGrp="1"/>
          </p:cNvSpPr>
          <p:nvPr>
            <p:ph type="ftr" sz="quarter" idx="11"/>
          </p:nvPr>
        </p:nvSpPr>
        <p:spPr/>
        <p:txBody>
          <a:bodyPr/>
          <a:lstStyle/>
          <a:p>
            <a:r>
              <a:rPr lang="en-US"/>
              <a:t>© Visit Salo | www.visitsalo.fi | 2018</a:t>
            </a:r>
          </a:p>
        </p:txBody>
      </p:sp>
      <p:sp>
        <p:nvSpPr>
          <p:cNvPr id="9" name="Slide Number Placeholder 8"/>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4032723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9BCF93-9D9D-4215-BE53-042DBDAF790E}" type="datetime1">
              <a:rPr lang="fi-FI" smtClean="0"/>
              <a:t>9.1.2024</a:t>
            </a:fld>
            <a:endParaRPr lang="en-US"/>
          </a:p>
        </p:txBody>
      </p:sp>
      <p:sp>
        <p:nvSpPr>
          <p:cNvPr id="4" name="Footer Placeholder 3"/>
          <p:cNvSpPr>
            <a:spLocks noGrp="1"/>
          </p:cNvSpPr>
          <p:nvPr>
            <p:ph type="ftr" sz="quarter" idx="11"/>
          </p:nvPr>
        </p:nvSpPr>
        <p:spPr/>
        <p:txBody>
          <a:bodyPr/>
          <a:lstStyle/>
          <a:p>
            <a:r>
              <a:rPr lang="en-US"/>
              <a:t>© Visit Salo | www.visitsalo.fi | 2018</a:t>
            </a:r>
          </a:p>
        </p:txBody>
      </p:sp>
      <p:sp>
        <p:nvSpPr>
          <p:cNvPr id="5" name="Slide Number Placeholder 4"/>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276643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0CBB2-3267-4220-BDE6-98A83A98F349}" type="datetime1">
              <a:rPr lang="fi-FI" smtClean="0"/>
              <a:t>9.1.2024</a:t>
            </a:fld>
            <a:endParaRPr lang="en-US"/>
          </a:p>
        </p:txBody>
      </p:sp>
      <p:sp>
        <p:nvSpPr>
          <p:cNvPr id="3" name="Footer Placeholder 2"/>
          <p:cNvSpPr>
            <a:spLocks noGrp="1"/>
          </p:cNvSpPr>
          <p:nvPr>
            <p:ph type="ftr" sz="quarter" idx="11"/>
          </p:nvPr>
        </p:nvSpPr>
        <p:spPr/>
        <p:txBody>
          <a:bodyPr/>
          <a:lstStyle/>
          <a:p>
            <a:r>
              <a:rPr lang="en-US"/>
              <a:t>© Visit Salo | www.visitsalo.fi | 2018</a:t>
            </a:r>
          </a:p>
        </p:txBody>
      </p:sp>
      <p:sp>
        <p:nvSpPr>
          <p:cNvPr id="4" name="Slide Number Placeholder 3"/>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1046616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8B4D7-8713-4793-BDBF-0BCE34711162}" type="datetime1">
              <a:rPr lang="fi-FI" smtClean="0"/>
              <a:t>9.1.2024</a:t>
            </a:fld>
            <a:endParaRPr lang="en-US"/>
          </a:p>
        </p:txBody>
      </p:sp>
      <p:sp>
        <p:nvSpPr>
          <p:cNvPr id="6" name="Footer Placeholder 5"/>
          <p:cNvSpPr>
            <a:spLocks noGrp="1"/>
          </p:cNvSpPr>
          <p:nvPr>
            <p:ph type="ftr" sz="quarter" idx="11"/>
          </p:nvPr>
        </p:nvSpPr>
        <p:spPr/>
        <p:txBody>
          <a:bodyPr/>
          <a:lstStyle/>
          <a:p>
            <a:r>
              <a:rPr lang="en-US"/>
              <a:t>© Visit Salo | www.visitsalo.fi | 2018</a:t>
            </a:r>
          </a:p>
        </p:txBody>
      </p:sp>
      <p:sp>
        <p:nvSpPr>
          <p:cNvPr id="7" name="Slide Number Placeholder 6"/>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240865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66BFF-145A-489B-B1B0-E6239DDBD060}"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2020-2021</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34642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2C8FF8-106A-4960-9026-D023015AFAFA}" type="datetime1">
              <a:rPr lang="fi-FI" smtClean="0"/>
              <a:t>9.1.2024</a:t>
            </a:fld>
            <a:endParaRPr lang="en-US"/>
          </a:p>
        </p:txBody>
      </p:sp>
      <p:sp>
        <p:nvSpPr>
          <p:cNvPr id="6" name="Footer Placeholder 5"/>
          <p:cNvSpPr>
            <a:spLocks noGrp="1"/>
          </p:cNvSpPr>
          <p:nvPr>
            <p:ph type="ftr" sz="quarter" idx="11"/>
          </p:nvPr>
        </p:nvSpPr>
        <p:spPr/>
        <p:txBody>
          <a:bodyPr/>
          <a:lstStyle/>
          <a:p>
            <a:r>
              <a:rPr lang="en-US"/>
              <a:t>© Visit Salo | www.visitsalo.fi | 2018</a:t>
            </a:r>
          </a:p>
        </p:txBody>
      </p:sp>
      <p:sp>
        <p:nvSpPr>
          <p:cNvPr id="7" name="Slide Number Placeholder 6"/>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367354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89D50-B726-4166-9B8B-2EAEE051DE71}"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2018</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8108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410748-23BF-4000-B214-0E962AA2FF19}"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2018</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18508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2FAD-7957-42BD-A007-D25DE2D60533}" type="datetime1">
              <a:rPr lang="fi-FI" smtClean="0"/>
              <a:t>9.1.2024</a:t>
            </a:fld>
            <a:endParaRPr lang="en-US"/>
          </a:p>
        </p:txBody>
      </p:sp>
      <p:sp>
        <p:nvSpPr>
          <p:cNvPr id="5" name="Footer Placeholder 4"/>
          <p:cNvSpPr>
            <a:spLocks noGrp="1"/>
          </p:cNvSpPr>
          <p:nvPr>
            <p:ph type="ftr" sz="quarter" idx="11"/>
          </p:nvPr>
        </p:nvSpPr>
        <p:spPr/>
        <p:txBody>
          <a:bodyPr/>
          <a:lstStyle/>
          <a:p>
            <a:r>
              <a:rPr lang="en-US"/>
              <a:t>© Visit Salo | www.visitsalo.fi | 2020-2021</a:t>
            </a:r>
          </a:p>
        </p:txBody>
      </p:sp>
      <p:sp>
        <p:nvSpPr>
          <p:cNvPr id="6" name="Slide Number Placeholder 5"/>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5416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949738-D87E-41D7-A14F-AAF1B9ECBE8E}" type="datetime1">
              <a:rPr lang="fi-FI" smtClean="0"/>
              <a:t>9.1.2024</a:t>
            </a:fld>
            <a:endParaRPr lang="en-US"/>
          </a:p>
        </p:txBody>
      </p:sp>
      <p:sp>
        <p:nvSpPr>
          <p:cNvPr id="6" name="Footer Placeholder 5"/>
          <p:cNvSpPr>
            <a:spLocks noGrp="1"/>
          </p:cNvSpPr>
          <p:nvPr>
            <p:ph type="ftr" sz="quarter" idx="11"/>
          </p:nvPr>
        </p:nvSpPr>
        <p:spPr/>
        <p:txBody>
          <a:bodyPr/>
          <a:lstStyle/>
          <a:p>
            <a:r>
              <a:rPr lang="en-US"/>
              <a:t>© Visit Salo | www.visitsalo.fi | 2020-2021</a:t>
            </a:r>
          </a:p>
        </p:txBody>
      </p:sp>
      <p:sp>
        <p:nvSpPr>
          <p:cNvPr id="7" name="Slide Number Placeholder 6"/>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295184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9C526A-0E38-462A-AC16-1AB0E001CB4E}" type="datetime1">
              <a:rPr lang="fi-FI" smtClean="0"/>
              <a:t>9.1.2024</a:t>
            </a:fld>
            <a:endParaRPr lang="en-US"/>
          </a:p>
        </p:txBody>
      </p:sp>
      <p:sp>
        <p:nvSpPr>
          <p:cNvPr id="8" name="Footer Placeholder 7"/>
          <p:cNvSpPr>
            <a:spLocks noGrp="1"/>
          </p:cNvSpPr>
          <p:nvPr>
            <p:ph type="ftr" sz="quarter" idx="11"/>
          </p:nvPr>
        </p:nvSpPr>
        <p:spPr/>
        <p:txBody>
          <a:bodyPr/>
          <a:lstStyle/>
          <a:p>
            <a:r>
              <a:rPr lang="en-US"/>
              <a:t>© Visit Salo | www.visitsalo.fi | 2020-2021</a:t>
            </a:r>
          </a:p>
        </p:txBody>
      </p:sp>
      <p:sp>
        <p:nvSpPr>
          <p:cNvPr id="9" name="Slide Number Placeholder 8"/>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155974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FFBC0-9AF5-4C7B-BF1C-B90FD9547C1F}" type="datetime1">
              <a:rPr lang="fi-FI" smtClean="0"/>
              <a:t>9.1.2024</a:t>
            </a:fld>
            <a:endParaRPr lang="en-US"/>
          </a:p>
        </p:txBody>
      </p:sp>
      <p:sp>
        <p:nvSpPr>
          <p:cNvPr id="4" name="Footer Placeholder 3"/>
          <p:cNvSpPr>
            <a:spLocks noGrp="1"/>
          </p:cNvSpPr>
          <p:nvPr>
            <p:ph type="ftr" sz="quarter" idx="11"/>
          </p:nvPr>
        </p:nvSpPr>
        <p:spPr/>
        <p:txBody>
          <a:bodyPr/>
          <a:lstStyle/>
          <a:p>
            <a:r>
              <a:rPr lang="en-US"/>
              <a:t>© Visit Salo | www.visitsalo.fi | 2020-2021</a:t>
            </a:r>
          </a:p>
        </p:txBody>
      </p:sp>
      <p:sp>
        <p:nvSpPr>
          <p:cNvPr id="5" name="Slide Number Placeholder 4"/>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83267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B5399-CEC9-47D8-B8F9-B1A0DA552349}" type="datetime1">
              <a:rPr lang="fi-FI" smtClean="0"/>
              <a:t>9.1.2024</a:t>
            </a:fld>
            <a:endParaRPr lang="en-US"/>
          </a:p>
        </p:txBody>
      </p:sp>
      <p:sp>
        <p:nvSpPr>
          <p:cNvPr id="3" name="Footer Placeholder 2"/>
          <p:cNvSpPr>
            <a:spLocks noGrp="1"/>
          </p:cNvSpPr>
          <p:nvPr>
            <p:ph type="ftr" sz="quarter" idx="11"/>
          </p:nvPr>
        </p:nvSpPr>
        <p:spPr/>
        <p:txBody>
          <a:bodyPr/>
          <a:lstStyle/>
          <a:p>
            <a:r>
              <a:rPr lang="en-US"/>
              <a:t>© Visit Salo | www.visitsalo.fi | 2020-2021</a:t>
            </a:r>
          </a:p>
        </p:txBody>
      </p:sp>
      <p:sp>
        <p:nvSpPr>
          <p:cNvPr id="4" name="Slide Number Placeholder 3"/>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212444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B815F-5319-4FD8-BBAB-2B65FB7EF737}" type="datetime1">
              <a:rPr lang="fi-FI" smtClean="0"/>
              <a:t>9.1.2024</a:t>
            </a:fld>
            <a:endParaRPr lang="en-US"/>
          </a:p>
        </p:txBody>
      </p:sp>
      <p:sp>
        <p:nvSpPr>
          <p:cNvPr id="6" name="Footer Placeholder 5"/>
          <p:cNvSpPr>
            <a:spLocks noGrp="1"/>
          </p:cNvSpPr>
          <p:nvPr>
            <p:ph type="ftr" sz="quarter" idx="11"/>
          </p:nvPr>
        </p:nvSpPr>
        <p:spPr/>
        <p:txBody>
          <a:bodyPr/>
          <a:lstStyle/>
          <a:p>
            <a:r>
              <a:rPr lang="en-US"/>
              <a:t>© Visit Salo | www.visitsalo.fi | 2020-2021</a:t>
            </a:r>
          </a:p>
        </p:txBody>
      </p:sp>
      <p:sp>
        <p:nvSpPr>
          <p:cNvPr id="7" name="Slide Number Placeholder 6"/>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192690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8F39D1-2A35-4474-B087-DDD629500A15}" type="datetime1">
              <a:rPr lang="fi-FI" smtClean="0"/>
              <a:t>9.1.2024</a:t>
            </a:fld>
            <a:endParaRPr lang="en-US"/>
          </a:p>
        </p:txBody>
      </p:sp>
      <p:sp>
        <p:nvSpPr>
          <p:cNvPr id="6" name="Footer Placeholder 5"/>
          <p:cNvSpPr>
            <a:spLocks noGrp="1"/>
          </p:cNvSpPr>
          <p:nvPr>
            <p:ph type="ftr" sz="quarter" idx="11"/>
          </p:nvPr>
        </p:nvSpPr>
        <p:spPr/>
        <p:txBody>
          <a:bodyPr/>
          <a:lstStyle/>
          <a:p>
            <a:r>
              <a:rPr lang="en-US"/>
              <a:t>© Visit Salo | www.visitsalo.fi | 2020-2021</a:t>
            </a:r>
          </a:p>
        </p:txBody>
      </p:sp>
      <p:sp>
        <p:nvSpPr>
          <p:cNvPr id="7" name="Slide Number Placeholder 6"/>
          <p:cNvSpPr>
            <a:spLocks noGrp="1"/>
          </p:cNvSpPr>
          <p:nvPr>
            <p:ph type="sldNum" sz="quarter" idx="12"/>
          </p:nvPr>
        </p:nvSpPr>
        <p:spPr/>
        <p:txBody>
          <a:bodyPr/>
          <a:lstStyle/>
          <a:p>
            <a:fld id="{613BF814-A4AB-4D6E-8494-41A54302FCE0}" type="slidenum">
              <a:rPr lang="en-US" smtClean="0"/>
              <a:pPr/>
              <a:t>‹#›</a:t>
            </a:fld>
            <a:endParaRPr lang="en-US"/>
          </a:p>
        </p:txBody>
      </p:sp>
    </p:spTree>
    <p:extLst>
      <p:ext uri="{BB962C8B-B14F-4D97-AF65-F5344CB8AC3E}">
        <p14:creationId xmlns:p14="http://schemas.microsoft.com/office/powerpoint/2010/main" val="3851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3C460-B2F5-48AC-A308-C06EEBAA17ED}" type="datetime1">
              <a:rPr lang="fi-FI" smtClean="0"/>
              <a:t>9.1.2024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Visit Salo | www.visitsalo.fi | 2020-2021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BF814-A4AB-4D6E-8494-41A54302FCE0}" type="slidenum">
              <a:rPr lang="en-US" smtClean="0"/>
              <a:pPr/>
              <a:t>‹#›</a:t>
            </a:fld>
            <a:endParaRPr lang="en-US"/>
          </a:p>
        </p:txBody>
      </p:sp>
    </p:spTree>
    <p:extLst>
      <p:ext uri="{BB962C8B-B14F-4D97-AF65-F5344CB8AC3E}">
        <p14:creationId xmlns:p14="http://schemas.microsoft.com/office/powerpoint/2010/main" val="954286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567F-4FAD-48FB-B182-3C983E39D1D7}" type="datetime1">
              <a:rPr lang="fi-FI" smtClean="0"/>
              <a:t>9.1.2024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Visit Salo | www.visitsalo.fi | 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BF814-A4AB-4D6E-8494-41A54302FCE0}" type="slidenum">
              <a:rPr lang="en-US" smtClean="0"/>
              <a:pPr/>
              <a:t>‹#›</a:t>
            </a:fld>
            <a:endParaRPr lang="en-US"/>
          </a:p>
        </p:txBody>
      </p:sp>
    </p:spTree>
    <p:extLst>
      <p:ext uri="{BB962C8B-B14F-4D97-AF65-F5344CB8AC3E}">
        <p14:creationId xmlns:p14="http://schemas.microsoft.com/office/powerpoint/2010/main" val="172792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fif"/></Relationships>
</file>

<file path=ppt/slides/_rels/slide2.xml.rels><?xml version="1.0" encoding="UTF-8" standalone="yes"?>
<Relationships xmlns="http://schemas.openxmlformats.org/package/2006/relationships"><Relationship Id="rId3" Type="http://schemas.openxmlformats.org/officeDocument/2006/relationships/hyperlink" Target="http://www.mathildedal.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mathildedal.f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2453" y="500129"/>
            <a:ext cx="96549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OTSIKKO –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palvelua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hyvin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kuvaava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otsikko</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572453" y="4616626"/>
            <a:ext cx="11335109" cy="1512294"/>
          </a:xfrm>
          <a:prstGeom prst="rect">
            <a:avLst/>
          </a:prstGeom>
          <a:solidFill>
            <a:schemeClr val="accent1">
              <a:lumMod val="20000"/>
              <a:lumOff val="80000"/>
            </a:schemeClr>
          </a:solidFill>
        </p:spPr>
        <p:txBody>
          <a:bodyPr wrap="square" lIns="288000" rIns="540000" numCol="2" spcCol="648000" rtlCol="0">
            <a:normAutofit lnSpcReduction="10000"/>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 </a:t>
            </a:r>
            <a:r>
              <a:rPr lang="fi-FI" sz="1050" dirty="0">
                <a:solidFill>
                  <a:prstClr val="black"/>
                </a:solidFill>
                <a:latin typeface="Arial" panose="020B0604020202020204" pitchFamily="34" charset="0"/>
                <a:cs typeface="Arial" panose="020B0604020202020204" pitchFamily="34" charset="0"/>
              </a:rPr>
              <a:t>palvelun kesto tunneissa &amp; vuorokausissa </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Location</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Missä tuote on saatavilla</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size</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minimi ja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maskimi</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esim. 1-20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pax</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Availibility</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fi-FI" sz="1050" dirty="0">
                <a:solidFill>
                  <a:prstClr val="black"/>
                </a:solidFill>
                <a:latin typeface="Arial" panose="020B0604020202020204" pitchFamily="34" charset="0"/>
                <a:cs typeface="Arial" panose="020B0604020202020204" pitchFamily="34" charset="0"/>
              </a:rPr>
              <a:t>milloin tuote on saatavilla, esim. </a:t>
            </a:r>
            <a:r>
              <a:rPr lang="fi-FI" sz="1050" dirty="0" err="1">
                <a:solidFill>
                  <a:prstClr val="black"/>
                </a:solidFill>
                <a:latin typeface="Arial" panose="020B0604020202020204" pitchFamily="34" charset="0"/>
                <a:cs typeface="Arial" panose="020B0604020202020204" pitchFamily="34" charset="0"/>
              </a:rPr>
              <a:t>all</a:t>
            </a:r>
            <a:r>
              <a:rPr lang="fi-FI" sz="1050" dirty="0">
                <a:solidFill>
                  <a:prstClr val="black"/>
                </a:solidFill>
                <a:latin typeface="Arial" panose="020B0604020202020204" pitchFamily="34" charset="0"/>
                <a:cs typeface="Arial" panose="020B0604020202020204" pitchFamily="34" charset="0"/>
              </a:rPr>
              <a:t> </a:t>
            </a:r>
            <a:r>
              <a:rPr lang="fi-FI" sz="1050" dirty="0" err="1">
                <a:solidFill>
                  <a:prstClr val="black"/>
                </a:solidFill>
                <a:latin typeface="Arial" panose="020B0604020202020204" pitchFamily="34" charset="0"/>
                <a:cs typeface="Arial" panose="020B0604020202020204" pitchFamily="34" charset="0"/>
              </a:rPr>
              <a:t>year</a:t>
            </a:r>
            <a:r>
              <a:rPr lang="fi-FI" sz="1050" dirty="0">
                <a:solidFill>
                  <a:prstClr val="black"/>
                </a:solidFill>
                <a:latin typeface="Arial" panose="020B0604020202020204" pitchFamily="34" charset="0"/>
                <a:cs typeface="Arial" panose="020B0604020202020204" pitchFamily="34" charset="0"/>
              </a:rPr>
              <a:t> </a:t>
            </a:r>
            <a:r>
              <a:rPr lang="fi-FI" sz="1050" dirty="0" err="1">
                <a:solidFill>
                  <a:prstClr val="black"/>
                </a:solidFill>
                <a:latin typeface="Arial" panose="020B0604020202020204" pitchFamily="34" charset="0"/>
                <a:cs typeface="Arial" panose="020B0604020202020204" pitchFamily="34" charset="0"/>
              </a:rPr>
              <a:t>round</a:t>
            </a:r>
            <a:r>
              <a:rPr lang="fi-FI" sz="1050" dirty="0">
                <a:solidFill>
                  <a:prstClr val="black"/>
                </a:solidFill>
                <a:latin typeface="Arial" panose="020B0604020202020204" pitchFamily="34" charset="0"/>
                <a:cs typeface="Arial" panose="020B0604020202020204" pitchFamily="34" charset="0"/>
              </a:rPr>
              <a:t> tai </a:t>
            </a:r>
            <a:r>
              <a:rPr lang="fi-FI" sz="1050" dirty="0" err="1">
                <a:solidFill>
                  <a:prstClr val="black"/>
                </a:solidFill>
                <a:latin typeface="Arial" panose="020B0604020202020204" pitchFamily="34" charset="0"/>
                <a:cs typeface="Arial" panose="020B0604020202020204" pitchFamily="34" charset="0"/>
              </a:rPr>
              <a:t>June</a:t>
            </a:r>
            <a:r>
              <a:rPr lang="fi-FI" sz="1050" dirty="0">
                <a:solidFill>
                  <a:prstClr val="black"/>
                </a:solidFill>
                <a:latin typeface="Arial" panose="020B0604020202020204" pitchFamily="34" charset="0"/>
                <a:cs typeface="Arial" panose="020B0604020202020204" pitchFamily="34" charset="0"/>
              </a:rPr>
              <a:t>-August</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Price  20xx: </a:t>
            </a:r>
            <a:r>
              <a:rPr kumimoji="0" lang="fi-FI" sz="105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Alkaen hinta ja brutto vai netto</a:t>
            </a:r>
          </a:p>
          <a:p>
            <a:pPr marR="0" lvl="0" algn="l" defTabSz="914400" rtl="0" eaLnBrk="1" fontAlgn="auto" latinLnBrk="0" hangingPunct="1">
              <a:lnSpc>
                <a:spcPct val="150000"/>
              </a:lnSpc>
              <a:spcBef>
                <a:spcPts val="0"/>
              </a:spcBef>
              <a:spcAft>
                <a:spcPts val="0"/>
              </a:spcAft>
              <a:buClrTx/>
              <a:buSzTx/>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Starting</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from</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EUR xx / person.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Families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(2+2) EUR xx /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fam</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(brutto)</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What’s</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included</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mitä palveluun sisältyy? </a:t>
            </a:r>
            <a:r>
              <a:rPr lang="fi-FI" sz="1050" dirty="0">
                <a:solidFill>
                  <a:prstClr val="black"/>
                </a:solidFill>
                <a:latin typeface="Arial" panose="020B0604020202020204" pitchFamily="34" charset="0"/>
                <a:cs typeface="Arial" panose="020B0604020202020204" pitchFamily="34" charset="0"/>
              </a:rPr>
              <a:t>Esim.</a:t>
            </a:r>
            <a:r>
              <a:rPr kumimoji="0" lang="fi-FI" sz="105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guidance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fireplace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usage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Supplements: </a:t>
            </a:r>
            <a:r>
              <a:rPr kumimoji="0" lang="en-US" sz="105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mitä</a:t>
            </a:r>
            <a:r>
              <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5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lisäpalveluita</a:t>
            </a:r>
            <a:r>
              <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a:t>
            </a:r>
            <a:r>
              <a:rPr kumimoji="0" lang="en-US" sz="105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saatavilla</a:t>
            </a:r>
            <a:r>
              <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5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Esim</a:t>
            </a:r>
            <a:r>
              <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snacks, coffee by open fire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Booking and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information</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Yritys, yhteyshenkilö, puhelinnumero, sähköposti, verkkosivu </a:t>
            </a:r>
            <a:endParaRPr kumimoji="0" lang="en-US" sz="105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32228" y="986200"/>
            <a:ext cx="6519926" cy="3548767"/>
          </a:xfrm>
          <a:prstGeom prst="rect">
            <a:avLst/>
          </a:prstGeom>
          <a:noFill/>
        </p:spPr>
        <p:txBody>
          <a:bodyPr wrap="square" rtlCol="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Tee houkutteleva, markkinoinnillinen teksti, jossa kerrot, miksi tuote on niin ainutlaatuinen, että se on pakko ostaa. Tee teksti englanniksi.</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endParaRPr kumimoji="0" lang="fi-FI"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pic>
        <p:nvPicPr>
          <p:cNvPr id="4" name="Kuva 3"/>
          <p:cNvPicPr>
            <a:picLocks noChangeAspect="1"/>
          </p:cNvPicPr>
          <p:nvPr/>
        </p:nvPicPr>
        <p:blipFill rotWithShape="1">
          <a:blip r:embed="rId2"/>
          <a:srcRect l="14312" t="415" r="16723"/>
          <a:stretch/>
        </p:blipFill>
        <p:spPr>
          <a:xfrm>
            <a:off x="7224936" y="53495"/>
            <a:ext cx="4682625" cy="4500512"/>
          </a:xfrm>
          <a:prstGeom prst="rect">
            <a:avLst/>
          </a:prstGeom>
        </p:spPr>
      </p:pic>
      <p:sp>
        <p:nvSpPr>
          <p:cNvPr id="9" name="Alatunnisteen paikkamerkki 8"/>
          <p:cNvSpPr>
            <a:spLocks noGrp="1"/>
          </p:cNvSpPr>
          <p:nvPr>
            <p:ph type="ftr" sz="quarter" idx="11"/>
          </p:nvPr>
        </p:nvSpPr>
        <p:spPr>
          <a:xfrm>
            <a:off x="4007204" y="637204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Visit Salo | www.visitsalo.fi | 2024</a:t>
            </a:r>
          </a:p>
        </p:txBody>
      </p:sp>
      <p:pic>
        <p:nvPicPr>
          <p:cNvPr id="3" name="Kuva 2">
            <a:extLst>
              <a:ext uri="{FF2B5EF4-FFF2-40B4-BE49-F238E27FC236}">
                <a16:creationId xmlns:a16="http://schemas.microsoft.com/office/drawing/2014/main" id="{054E1E11-296E-FB4F-E795-EE89428F45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502" y="6329751"/>
            <a:ext cx="1254848" cy="342469"/>
          </a:xfrm>
          <a:prstGeom prst="rect">
            <a:avLst/>
          </a:prstGeom>
        </p:spPr>
      </p:pic>
      <p:sp>
        <p:nvSpPr>
          <p:cNvPr id="2" name="Puhekupla: Suorakulmio 1">
            <a:extLst>
              <a:ext uri="{FF2B5EF4-FFF2-40B4-BE49-F238E27FC236}">
                <a16:creationId xmlns:a16="http://schemas.microsoft.com/office/drawing/2014/main" id="{1218A07F-BA8D-8DCA-6A8A-36B6E5CC4A32}"/>
              </a:ext>
            </a:extLst>
          </p:cNvPr>
          <p:cNvSpPr/>
          <p:nvPr/>
        </p:nvSpPr>
        <p:spPr>
          <a:xfrm>
            <a:off x="9566806" y="295312"/>
            <a:ext cx="2297624" cy="1058838"/>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t>Vaihda kuva painamalla hiiren ”oikeaa korvaa” ja valitse vaihda kuva, jotta kuvan koko ei muutu</a:t>
            </a:r>
          </a:p>
        </p:txBody>
      </p:sp>
      <p:pic>
        <p:nvPicPr>
          <p:cNvPr id="10" name="Kuva 9">
            <a:extLst>
              <a:ext uri="{FF2B5EF4-FFF2-40B4-BE49-F238E27FC236}">
                <a16:creationId xmlns:a16="http://schemas.microsoft.com/office/drawing/2014/main" id="{534EFA2D-A6FD-F07A-D30E-EDE4376611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93955" y="6256603"/>
            <a:ext cx="1069382" cy="438272"/>
          </a:xfrm>
          <a:prstGeom prst="rect">
            <a:avLst/>
          </a:prstGeom>
        </p:spPr>
      </p:pic>
      <p:sp>
        <p:nvSpPr>
          <p:cNvPr id="11" name="Puhekupla: Suorakulmio 10">
            <a:extLst>
              <a:ext uri="{FF2B5EF4-FFF2-40B4-BE49-F238E27FC236}">
                <a16:creationId xmlns:a16="http://schemas.microsoft.com/office/drawing/2014/main" id="{C5DBC685-BF0F-A316-AB2B-CA01596BE1E1}"/>
              </a:ext>
            </a:extLst>
          </p:cNvPr>
          <p:cNvSpPr/>
          <p:nvPr/>
        </p:nvSpPr>
        <p:spPr>
          <a:xfrm>
            <a:off x="255322" y="5988069"/>
            <a:ext cx="1069383" cy="591161"/>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dirty="0"/>
              <a:t>Vaihda logo samalla tavalla kuin pääkuva</a:t>
            </a:r>
          </a:p>
        </p:txBody>
      </p:sp>
    </p:spTree>
    <p:extLst>
      <p:ext uri="{BB962C8B-B14F-4D97-AF65-F5344CB8AC3E}">
        <p14:creationId xmlns:p14="http://schemas.microsoft.com/office/powerpoint/2010/main" val="7154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068" y="478736"/>
            <a:ext cx="7159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1" dirty="0">
                <a:solidFill>
                  <a:prstClr val="black"/>
                </a:solidFill>
                <a:latin typeface="Arial"/>
                <a:cs typeface="Arial"/>
              </a:rPr>
              <a:t>ALPACA PICNIC</a:t>
            </a:r>
            <a:endParaRPr kumimoji="0" lang="fi-FI" sz="20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p:cNvSpPr txBox="1"/>
          <p:nvPr/>
        </p:nvSpPr>
        <p:spPr>
          <a:xfrm>
            <a:off x="612395" y="4317640"/>
            <a:ext cx="10938375" cy="1709787"/>
          </a:xfrm>
          <a:prstGeom prst="rect">
            <a:avLst/>
          </a:prstGeom>
          <a:solidFill>
            <a:schemeClr val="accent1">
              <a:lumMod val="20000"/>
              <a:lumOff val="80000"/>
            </a:schemeClr>
          </a:solidFill>
        </p:spPr>
        <p:txBody>
          <a:bodyPr wrap="square" lIns="288000" rIns="540000" numCol="2" spcCol="648000" rtlCol="0">
            <a:norm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hour</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Location</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Mathildedal</a:t>
            </a:r>
            <a:r>
              <a:rPr lang="fi-FI" sz="1050" dirty="0">
                <a:solidFill>
                  <a:prstClr val="black"/>
                </a:solidFill>
                <a:latin typeface="Arial" panose="020B0604020202020204" pitchFamily="34" charset="0"/>
                <a:cs typeface="Arial" panose="020B0604020202020204" pitchFamily="34" charset="0"/>
              </a:rPr>
              <a:t> </a:t>
            </a:r>
            <a:r>
              <a:rPr lang="fi-FI" sz="1050" dirty="0" err="1">
                <a:solidFill>
                  <a:prstClr val="black"/>
                </a:solidFill>
                <a:latin typeface="Arial" panose="020B0604020202020204" pitchFamily="34" charset="0"/>
                <a:cs typeface="Arial" panose="020B0604020202020204" pitchFamily="34" charset="0"/>
              </a:rPr>
              <a:t>Ironworks</a:t>
            </a:r>
            <a:r>
              <a:rPr lang="fi-FI" sz="1050" dirty="0">
                <a:solidFill>
                  <a:prstClr val="black"/>
                </a:solidFill>
                <a:latin typeface="Arial" panose="020B0604020202020204" pitchFamily="34" charset="0"/>
                <a:cs typeface="Arial" panose="020B0604020202020204" pitchFamily="34" charset="0"/>
              </a:rPr>
              <a:t> V</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illage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Salo, South-West Finland</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size</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max</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pax</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Availibility</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May</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June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July</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Price 2024 (net):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EUR 39 /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adult</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EUR 27 /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i-FI"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under</a:t>
            </a:r>
            <a:r>
              <a:rPr kumimoji="0" lang="fi-FI"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a:t>
            </a:r>
            <a:r>
              <a:rPr kumimoji="0" lang="fi-FI"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yo.free</a:t>
            </a:r>
            <a:r>
              <a:rPr kumimoji="0" lang="fi-FI"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fi-FI"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charge</a:t>
            </a:r>
            <a:r>
              <a:rPr kumimoji="0" lang="fi-FI"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lnSpc>
                <a:spcPct val="150000"/>
              </a:lnSpc>
              <a:buFont typeface="Arial" panose="020B0604020202020204" pitchFamily="34" charset="0"/>
              <a:buChar char="•"/>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What’s</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included</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50" b="0" i="0" u="none" strike="noStrike" kern="1200" cap="none" spc="0" normalizeH="0" baseline="0" noProof="0" dirty="0">
                <a:ln>
                  <a:noFill/>
                </a:ln>
                <a:effectLst/>
                <a:uLnTx/>
                <a:uFillTx/>
                <a:latin typeface="Arial"/>
                <a:ea typeface="+mn-ea"/>
                <a:cs typeface="+mn-cs"/>
              </a:rPr>
              <a:t>The price includes a picnic box with sweet and </a:t>
            </a:r>
            <a:r>
              <a:rPr kumimoji="0" lang="en-GB" sz="1050" b="0" i="0" u="none" strike="noStrike" kern="1200" cap="none" spc="0" normalizeH="0" baseline="0" noProof="0" dirty="0" err="1">
                <a:ln>
                  <a:noFill/>
                </a:ln>
                <a:effectLst/>
                <a:uLnTx/>
                <a:uFillTx/>
                <a:latin typeface="Arial"/>
                <a:ea typeface="+mn-ea"/>
                <a:cs typeface="+mn-cs"/>
              </a:rPr>
              <a:t>savory</a:t>
            </a:r>
            <a:r>
              <a:rPr kumimoji="0" lang="en-GB" sz="1050" b="0" i="0" u="none" strike="noStrike" kern="1200" cap="none" spc="0" normalizeH="0" baseline="0" noProof="0" dirty="0">
                <a:ln>
                  <a:noFill/>
                </a:ln>
                <a:effectLst/>
                <a:uLnTx/>
                <a:uFillTx/>
                <a:latin typeface="Arial"/>
                <a:ea typeface="+mn-ea"/>
                <a:cs typeface="+mn-cs"/>
              </a:rPr>
              <a:t> delicacies and beverages, a short introduction about alpacas and free socializing with alpacas.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Booking</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information</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Hotel Mathildedal,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www.mathildedal.fi</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info@mathildedal</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tel. +358 50 3542 487</a:t>
            </a:r>
          </a:p>
        </p:txBody>
      </p:sp>
      <p:sp>
        <p:nvSpPr>
          <p:cNvPr id="7" name="TextBox 6"/>
          <p:cNvSpPr txBox="1"/>
          <p:nvPr/>
        </p:nvSpPr>
        <p:spPr>
          <a:xfrm>
            <a:off x="386946" y="1353577"/>
            <a:ext cx="6972300" cy="2308324"/>
          </a:xfrm>
          <a:prstGeom prst="rect">
            <a:avLst/>
          </a:prstGeom>
          <a:noFill/>
        </p:spPr>
        <p:txBody>
          <a:bodyPr wrap="square" rtlCol="0">
            <a:spAutoFit/>
          </a:bodyPr>
          <a:lstStyle/>
          <a:p>
            <a:pPr marL="0" indent="0" algn="l">
              <a:buNone/>
            </a:pPr>
            <a:r>
              <a:rPr lang="en-US" sz="1200" b="1" dirty="0">
                <a:effectLst/>
                <a:latin typeface="Arial" panose="020B0604020202020204" pitchFamily="34" charset="0"/>
                <a:ea typeface="Calibri" panose="020F0502020204030204" pitchFamily="34" charset="0"/>
                <a:cs typeface="Arial" panose="020B0604020202020204" pitchFamily="34" charset="0"/>
              </a:rPr>
              <a:t>Join us for a Memorable Alpaca Picnic Experience.</a:t>
            </a:r>
          </a:p>
          <a:p>
            <a:pPr marL="0" indent="0" algn="l">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200" b="0" kern="100" dirty="0">
                <a:effectLst/>
                <a:latin typeface="Arial" panose="020B0604020202020204" pitchFamily="34" charset="0"/>
                <a:ea typeface="Calibri" panose="020F0502020204030204" pitchFamily="34" charset="0"/>
                <a:cs typeface="Arial" panose="020B0604020202020204" pitchFamily="34" charset="0"/>
              </a:rPr>
              <a:t>Discover the charm of our local </a:t>
            </a:r>
            <a:r>
              <a:rPr lang="en-US" sz="1200" b="0" kern="100" dirty="0">
                <a:latin typeface="Arial" panose="020B0604020202020204" pitchFamily="34" charset="0"/>
                <a:ea typeface="Calibri" panose="020F0502020204030204" pitchFamily="34" charset="0"/>
                <a:cs typeface="Arial" panose="020B0604020202020204" pitchFamily="34" charset="0"/>
              </a:rPr>
              <a:t>a</a:t>
            </a:r>
            <a:r>
              <a:rPr lang="en-US" sz="1200" b="0" kern="100" dirty="0">
                <a:effectLst/>
                <a:latin typeface="Arial" panose="020B0604020202020204" pitchFamily="34" charset="0"/>
                <a:ea typeface="Calibri" panose="020F0502020204030204" pitchFamily="34" charset="0"/>
                <a:cs typeface="Arial" panose="020B0604020202020204" pitchFamily="34" charset="0"/>
              </a:rPr>
              <a:t>lpacas in the beautiful seasons of spring, summer, and autumn. </a:t>
            </a:r>
          </a:p>
          <a:p>
            <a:pPr marL="0" indent="0" algn="l">
              <a:buNone/>
            </a:pPr>
            <a:r>
              <a:rPr lang="en-US" sz="1200" b="0" i="0" dirty="0">
                <a:effectLst/>
                <a:latin typeface="Arial" panose="020B0604020202020204" pitchFamily="34" charset="0"/>
                <a:cs typeface="Arial" panose="020B0604020202020204" pitchFamily="34" charset="0"/>
              </a:rPr>
              <a:t>During the experience, you gain fascinating insights into the world of alpacas with a short informational session and embrace the unique opportunity to freely socialize and interact with our furry friends. A delectable picnic box filled with sweet and savory delicacies, lovingly prepared by Café Mathildedal, offers you a unique experience like no other.</a:t>
            </a:r>
          </a:p>
          <a:p>
            <a:pPr marL="0" indent="0" algn="l">
              <a:buNone/>
            </a:pPr>
            <a:endParaRPr lang="en-US" sz="1200" b="0" i="0" dirty="0">
              <a:effectLst/>
              <a:latin typeface="Arial" panose="020B0604020202020204" pitchFamily="34" charset="0"/>
              <a:cs typeface="Arial" panose="020B0604020202020204" pitchFamily="34" charset="0"/>
            </a:endParaRPr>
          </a:p>
          <a:p>
            <a:pPr marL="0" indent="0">
              <a:buNone/>
            </a:pPr>
            <a:r>
              <a:rPr lang="en-US" sz="1200" b="0" kern="100" dirty="0">
                <a:effectLst/>
                <a:latin typeface="Arial" panose="020B0604020202020204" pitchFamily="34" charset="0"/>
                <a:ea typeface="Calibri" panose="020F0502020204030204" pitchFamily="34" charset="0"/>
                <a:cs typeface="Arial" panose="020B0604020202020204" pitchFamily="34" charset="0"/>
              </a:rPr>
              <a:t>Gather your loved ones for an unforgettable moment of outdoor adventure with our delightful alpacas. Bring together your own group of up to 8 people and embark on this enchanting picnic adventure. It's the perfect outing for family, friends, and nature enthusiasts alike.</a:t>
            </a:r>
            <a:endParaRPr lang="fi-FI" sz="1200" b="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1" name="Kuva 10"/>
          <p:cNvPicPr>
            <a:picLocks noChangeAspect="1"/>
          </p:cNvPicPr>
          <p:nvPr/>
        </p:nvPicPr>
        <p:blipFill rotWithShape="1">
          <a:blip r:embed="rId4">
            <a:extLst>
              <a:ext uri="{28A0092B-C50C-407E-A947-70E740481C1C}">
                <a14:useLocalDpi xmlns:a14="http://schemas.microsoft.com/office/drawing/2010/main" val="0"/>
              </a:ext>
            </a:extLst>
          </a:blip>
          <a:srcRect l="24412" t="-102" r="29952" b="102"/>
          <a:stretch/>
        </p:blipFill>
        <p:spPr>
          <a:xfrm>
            <a:off x="7480300" y="49620"/>
            <a:ext cx="4070470" cy="4227441"/>
          </a:xfrm>
          <a:prstGeom prst="rect">
            <a:avLst/>
          </a:prstGeom>
        </p:spPr>
      </p:pic>
      <p:sp>
        <p:nvSpPr>
          <p:cNvPr id="3" name="Alatunnisteen paikkamerkki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Visit Salo | www.visitsalo.fi | 2024</a:t>
            </a:r>
          </a:p>
        </p:txBody>
      </p:sp>
      <p:pic>
        <p:nvPicPr>
          <p:cNvPr id="12" name="Kuva 11">
            <a:extLst>
              <a:ext uri="{FF2B5EF4-FFF2-40B4-BE49-F238E27FC236}">
                <a16:creationId xmlns:a16="http://schemas.microsoft.com/office/drawing/2014/main" id="{B05ADAB9-2610-7989-E292-2EE7F8C795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0898" y="6314053"/>
            <a:ext cx="1254848" cy="342469"/>
          </a:xfrm>
          <a:prstGeom prst="rect">
            <a:avLst/>
          </a:prstGeom>
        </p:spPr>
      </p:pic>
      <p:pic>
        <p:nvPicPr>
          <p:cNvPr id="14" name="Kuva 13">
            <a:extLst>
              <a:ext uri="{FF2B5EF4-FFF2-40B4-BE49-F238E27FC236}">
                <a16:creationId xmlns:a16="http://schemas.microsoft.com/office/drawing/2014/main" id="{AF17D85A-2020-75B2-8C4E-849948C37C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31233" y="6314052"/>
            <a:ext cx="894985" cy="342469"/>
          </a:xfrm>
          <a:prstGeom prst="rect">
            <a:avLst/>
          </a:prstGeom>
        </p:spPr>
      </p:pic>
    </p:spTree>
    <p:extLst>
      <p:ext uri="{BB962C8B-B14F-4D97-AF65-F5344CB8AC3E}">
        <p14:creationId xmlns:p14="http://schemas.microsoft.com/office/powerpoint/2010/main" val="112213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068" y="478736"/>
            <a:ext cx="7159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a:ea typeface="+mn-ea"/>
                <a:cs typeface="Arial"/>
              </a:rPr>
              <a:t>VILLAGE AND WILDLIFE IN MATHILDEDAL IRONWORKS</a:t>
            </a:r>
          </a:p>
        </p:txBody>
      </p:sp>
      <p:sp>
        <p:nvSpPr>
          <p:cNvPr id="6" name="TextBox 5"/>
          <p:cNvSpPr txBox="1"/>
          <p:nvPr/>
        </p:nvSpPr>
        <p:spPr>
          <a:xfrm>
            <a:off x="612395" y="4317640"/>
            <a:ext cx="10938375" cy="1709787"/>
          </a:xfrm>
          <a:prstGeom prst="rect">
            <a:avLst/>
          </a:prstGeom>
          <a:solidFill>
            <a:schemeClr val="accent1">
              <a:lumMod val="20000"/>
              <a:lumOff val="80000"/>
            </a:schemeClr>
          </a:solidFill>
        </p:spPr>
        <p:txBody>
          <a:bodyPr wrap="square" lIns="288000" rIns="540000" numCol="2" spcCol="648000" rtlCol="0">
            <a:normAutofit lnSpcReduction="10000"/>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days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nights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self-guided</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day</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tours</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Location</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Mathildedal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village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Salo, South-West Finland</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size</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2-14.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Larger</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groups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available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request</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Availibility</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around</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Price 2020 - 2021 (brutto):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EUR xxx / person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What’s</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included</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accommodation in shared twin/double room with breakfast,  2 nights, hiking map, campfire kindling and lunch box of locally made products, sauna (1 h). A map for a walk through the historical village, coffee and homemade cake in the local café.</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Supplements</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room</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extra</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night</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bicycles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fishing</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equipment</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permit,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nature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culture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guide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half</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board</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Booking and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comissions</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Hotel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Mathildedal</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www.mathildedal.fi</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info@mathildedal</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tel. +358 50 3542 487</a:t>
            </a:r>
          </a:p>
        </p:txBody>
      </p:sp>
      <p:sp>
        <p:nvSpPr>
          <p:cNvPr id="7" name="TextBox 6"/>
          <p:cNvSpPr txBox="1"/>
          <p:nvPr/>
        </p:nvSpPr>
        <p:spPr>
          <a:xfrm>
            <a:off x="414068" y="1008740"/>
            <a:ext cx="6972300" cy="2800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err="1">
                <a:ln>
                  <a:noFill/>
                </a:ln>
                <a:solidFill>
                  <a:prstClr val="black"/>
                </a:solidFill>
                <a:effectLst/>
                <a:uLnTx/>
                <a:uFillTx/>
                <a:latin typeface="Arial"/>
                <a:ea typeface="+mn-ea"/>
                <a:cs typeface="Arial"/>
              </a:rPr>
              <a:t>This</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package</a:t>
            </a:r>
            <a:r>
              <a:rPr kumimoji="0" lang="fi-FI" sz="1100" b="0" i="0" u="none" strike="noStrike" kern="1200" cap="none" spc="0" normalizeH="0" baseline="0" noProof="0" dirty="0">
                <a:ln>
                  <a:noFill/>
                </a:ln>
                <a:solidFill>
                  <a:prstClr val="black"/>
                </a:solidFill>
                <a:effectLst/>
                <a:uLnTx/>
                <a:uFillTx/>
                <a:latin typeface="Arial"/>
                <a:ea typeface="+mn-ea"/>
                <a:cs typeface="Arial"/>
              </a:rPr>
              <a:t> is for </a:t>
            </a:r>
            <a:r>
              <a:rPr kumimoji="0" lang="fi-FI" sz="1100" b="0" i="0" u="none" strike="noStrike" kern="1200" cap="none" spc="0" normalizeH="0" baseline="0" noProof="0" dirty="0" err="1">
                <a:ln>
                  <a:noFill/>
                </a:ln>
                <a:solidFill>
                  <a:prstClr val="black"/>
                </a:solidFill>
                <a:effectLst/>
                <a:uLnTx/>
                <a:uFillTx/>
                <a:latin typeface="Arial"/>
                <a:ea typeface="+mn-ea"/>
                <a:cs typeface="Arial"/>
              </a:rPr>
              <a:t>you</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who</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want</a:t>
            </a:r>
            <a:r>
              <a:rPr kumimoji="0" lang="fi-FI" sz="1100" b="0" i="0" u="none" strike="noStrike" kern="1200" cap="none" spc="0" normalizeH="0" baseline="0" noProof="0" dirty="0">
                <a:ln>
                  <a:noFill/>
                </a:ln>
                <a:solidFill>
                  <a:prstClr val="black"/>
                </a:solidFill>
                <a:effectLst/>
                <a:uLnTx/>
                <a:uFillTx/>
                <a:latin typeface="Arial"/>
                <a:ea typeface="+mn-ea"/>
                <a:cs typeface="Arial"/>
              </a:rPr>
              <a:t> to </a:t>
            </a:r>
            <a:r>
              <a:rPr kumimoji="0" lang="fi-FI" sz="1100" b="0" i="0" u="none" strike="noStrike" kern="1200" cap="none" spc="0" normalizeH="0" baseline="0" noProof="0" dirty="0" err="1">
                <a:ln>
                  <a:noFill/>
                </a:ln>
                <a:solidFill>
                  <a:prstClr val="black"/>
                </a:solidFill>
                <a:effectLst/>
                <a:uLnTx/>
                <a:uFillTx/>
                <a:latin typeface="Arial"/>
                <a:ea typeface="+mn-ea"/>
                <a:cs typeface="Arial"/>
              </a:rPr>
              <a:t>experience</a:t>
            </a:r>
            <a:r>
              <a:rPr kumimoji="0" lang="fi-FI" sz="1100" b="0" i="0" u="none" strike="noStrike" kern="1200" cap="none" spc="0" normalizeH="0" baseline="0" noProof="0" dirty="0">
                <a:ln>
                  <a:noFill/>
                </a:ln>
                <a:solidFill>
                  <a:prstClr val="black"/>
                </a:solidFill>
                <a:effectLst/>
                <a:uLnTx/>
                <a:uFillTx/>
                <a:latin typeface="Arial"/>
                <a:ea typeface="+mn-ea"/>
                <a:cs typeface="Arial"/>
              </a:rPr>
              <a:t> the </a:t>
            </a:r>
            <a:r>
              <a:rPr kumimoji="0" lang="fi-FI" sz="1100" b="0" i="0" u="none" strike="noStrike" kern="1200" cap="none" spc="0" normalizeH="0" baseline="0" noProof="0" dirty="0" err="1">
                <a:ln>
                  <a:noFill/>
                </a:ln>
                <a:solidFill>
                  <a:prstClr val="black"/>
                </a:solidFill>
                <a:effectLst/>
                <a:uLnTx/>
                <a:uFillTx/>
                <a:latin typeface="Arial"/>
                <a:ea typeface="+mn-ea"/>
                <a:cs typeface="Arial"/>
              </a:rPr>
              <a:t>idyllic</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village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lifestyle</a:t>
            </a:r>
            <a:r>
              <a:rPr kumimoji="0" lang="fi-FI" sz="1100" b="0" i="0" u="none" strike="noStrike" kern="1200" cap="none" spc="0" normalizeH="0" baseline="0" noProof="0" dirty="0">
                <a:ln>
                  <a:noFill/>
                </a:ln>
                <a:solidFill>
                  <a:prstClr val="black"/>
                </a:solidFill>
                <a:effectLst/>
                <a:uLnTx/>
                <a:uFillTx/>
                <a:latin typeface="Arial"/>
                <a:ea typeface="+mn-ea"/>
                <a:cs typeface="Arial"/>
              </a:rPr>
              <a:t> in Mathildedal Ironworks </a:t>
            </a:r>
            <a:r>
              <a:rPr kumimoji="0" lang="fi-FI" sz="1100" b="0" i="0" u="none" strike="noStrike" kern="1200" cap="none" spc="0" normalizeH="0" baseline="0" noProof="0" dirty="0" err="1">
                <a:ln>
                  <a:noFill/>
                </a:ln>
                <a:solidFill>
                  <a:prstClr val="black"/>
                </a:solidFill>
                <a:effectLst/>
                <a:uLnTx/>
                <a:uFillTx/>
                <a:latin typeface="Arial"/>
                <a:ea typeface="+mn-ea"/>
                <a:cs typeface="Arial"/>
              </a:rPr>
              <a:t>village</a:t>
            </a:r>
            <a:r>
              <a:rPr kumimoji="0" lang="fi-FI" sz="1100" b="0" i="0" u="none" strike="noStrike" kern="1200" cap="none" spc="0" normalizeH="0" baseline="0" noProof="0" dirty="0">
                <a:ln>
                  <a:noFill/>
                </a:ln>
                <a:solidFill>
                  <a:prstClr val="black"/>
                </a:solidFill>
                <a:effectLst/>
                <a:uLnTx/>
                <a:uFillTx/>
                <a:latin typeface="Arial"/>
                <a:ea typeface="+mn-ea"/>
                <a:cs typeface="Arial"/>
              </a:rPr>
              <a:t> and </a:t>
            </a:r>
            <a:r>
              <a:rPr kumimoji="0" lang="fi-FI" sz="1100" b="0" i="0" u="none" strike="noStrike" kern="1200" cap="none" spc="0" normalizeH="0" baseline="0" noProof="0" dirty="0" err="1">
                <a:ln>
                  <a:noFill/>
                </a:ln>
                <a:solidFill>
                  <a:prstClr val="black"/>
                </a:solidFill>
                <a:effectLst/>
                <a:uLnTx/>
                <a:uFillTx/>
                <a:latin typeface="Arial"/>
                <a:ea typeface="+mn-ea"/>
                <a:cs typeface="Arial"/>
              </a:rPr>
              <a:t>enjoy</a:t>
            </a:r>
            <a:r>
              <a:rPr kumimoji="0" lang="fi-FI" sz="1100" b="0" i="0" u="none" strike="noStrike" kern="1200" cap="none" spc="0" normalizeH="0" baseline="0" noProof="0" dirty="0">
                <a:ln>
                  <a:noFill/>
                </a:ln>
                <a:solidFill>
                  <a:prstClr val="black"/>
                </a:solidFill>
                <a:effectLst/>
                <a:uLnTx/>
                <a:uFillTx/>
                <a:latin typeface="Arial"/>
                <a:ea typeface="+mn-ea"/>
                <a:cs typeface="Arial"/>
              </a:rPr>
              <a:t> the </a:t>
            </a:r>
            <a:r>
              <a:rPr kumimoji="0" lang="fi-FI" sz="1100" b="0" i="0" u="none" strike="noStrike" kern="1200" cap="none" spc="0" normalizeH="0" baseline="0" noProof="0" dirty="0" err="1">
                <a:ln>
                  <a:noFill/>
                </a:ln>
                <a:solidFill>
                  <a:prstClr val="black"/>
                </a:solidFill>
                <a:effectLst/>
                <a:uLnTx/>
                <a:uFillTx/>
                <a:latin typeface="Arial"/>
                <a:ea typeface="+mn-ea"/>
                <a:cs typeface="Arial"/>
              </a:rPr>
              <a:t>Finnish</a:t>
            </a:r>
            <a:r>
              <a:rPr kumimoji="0" lang="fi-FI" sz="1100" b="0" i="0" u="none" strike="noStrike" kern="1200" cap="none" spc="0" normalizeH="0" baseline="0" noProof="0" dirty="0">
                <a:ln>
                  <a:noFill/>
                </a:ln>
                <a:solidFill>
                  <a:prstClr val="black"/>
                </a:solidFill>
                <a:effectLst/>
                <a:uLnTx/>
                <a:uFillTx/>
                <a:latin typeface="Arial"/>
                <a:ea typeface="+mn-ea"/>
                <a:cs typeface="Arial"/>
              </a:rPr>
              <a:t> pure </a:t>
            </a:r>
            <a:r>
              <a:rPr kumimoji="0" lang="fi-FI" sz="1100" b="0" i="0" u="none" strike="noStrike" kern="1200" cap="none" spc="0" normalizeH="0" baseline="0" noProof="0" dirty="0" err="1">
                <a:ln>
                  <a:noFill/>
                </a:ln>
                <a:solidFill>
                  <a:prstClr val="black"/>
                </a:solidFill>
                <a:effectLst/>
                <a:uLnTx/>
                <a:uFillTx/>
                <a:latin typeface="Arial"/>
                <a:ea typeface="+mn-ea"/>
                <a:cs typeface="Arial"/>
              </a:rPr>
              <a:t>nature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Peaceful</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walks</a:t>
            </a:r>
            <a:r>
              <a:rPr kumimoji="0" lang="fi-FI" sz="1100" b="0" i="0" u="none" strike="noStrike" kern="1200" cap="none" spc="0" normalizeH="0" baseline="0" noProof="0" dirty="0">
                <a:ln>
                  <a:noFill/>
                </a:ln>
                <a:solidFill>
                  <a:prstClr val="black"/>
                </a:solidFill>
                <a:effectLst/>
                <a:uLnTx/>
                <a:uFillTx/>
                <a:latin typeface="Arial"/>
                <a:ea typeface="+mn-ea"/>
                <a:cs typeface="Arial"/>
              </a:rPr>
              <a:t> in </a:t>
            </a:r>
            <a:r>
              <a:rPr kumimoji="0" lang="fi-FI" sz="1100" b="0" i="0" u="none" strike="noStrike" kern="1200" cap="none" spc="0" normalizeH="0" baseline="0" noProof="0" dirty="0" err="1">
                <a:ln>
                  <a:noFill/>
                </a:ln>
                <a:solidFill>
                  <a:prstClr val="black"/>
                </a:solidFill>
                <a:effectLst/>
                <a:uLnTx/>
                <a:uFillTx/>
                <a:latin typeface="Arial"/>
                <a:ea typeface="+mn-ea"/>
                <a:cs typeface="Arial"/>
              </a:rPr>
              <a:t>the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forests</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beautiful</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scenery</a:t>
            </a:r>
            <a:r>
              <a:rPr kumimoji="0" lang="fi-FI" sz="1100" b="0" i="0" u="none" strike="noStrike" kern="1200" cap="none" spc="0" normalizeH="0" baseline="0" noProof="0" dirty="0">
                <a:ln>
                  <a:noFill/>
                </a:ln>
                <a:solidFill>
                  <a:prstClr val="black"/>
                </a:solidFill>
                <a:effectLst/>
                <a:uLnTx/>
                <a:uFillTx/>
                <a:latin typeface="Arial"/>
                <a:ea typeface="+mn-ea"/>
                <a:cs typeface="Arial"/>
              </a:rPr>
              <a:t> to </a:t>
            </a:r>
            <a:r>
              <a:rPr kumimoji="0" lang="fi-FI" sz="1100" b="0" i="0" u="none" strike="noStrike" kern="1200" cap="none" spc="0" normalizeH="0" baseline="0" noProof="0" dirty="0" err="1">
                <a:ln>
                  <a:noFill/>
                </a:ln>
                <a:solidFill>
                  <a:prstClr val="black"/>
                </a:solidFill>
                <a:effectLst/>
                <a:uLnTx/>
                <a:uFillTx/>
                <a:latin typeface="Arial"/>
                <a:ea typeface="+mn-ea"/>
                <a:cs typeface="Arial"/>
              </a:rPr>
              <a:t>the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archipelago</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melodious</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birdsong</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campfire</a:t>
            </a:r>
            <a:r>
              <a:rPr kumimoji="0" lang="fi-FI" sz="1100" b="0" i="0" u="none" strike="noStrike" kern="1200" cap="none" spc="0" normalizeH="0" baseline="0" noProof="0" dirty="0">
                <a:ln>
                  <a:noFill/>
                </a:ln>
                <a:solidFill>
                  <a:prstClr val="black"/>
                </a:solidFill>
                <a:effectLst/>
                <a:uLnTx/>
                <a:uFillTx/>
                <a:latin typeface="Arial"/>
                <a:ea typeface="+mn-ea"/>
                <a:cs typeface="Arial"/>
              </a:rPr>
              <a:t> and </a:t>
            </a:r>
            <a:r>
              <a:rPr kumimoji="0" lang="fi-FI" sz="1100" b="0" i="0" u="none" strike="noStrike" kern="1200" cap="none" spc="0" normalizeH="0" baseline="0" noProof="0" dirty="0" err="1">
                <a:ln>
                  <a:noFill/>
                </a:ln>
                <a:solidFill>
                  <a:prstClr val="black"/>
                </a:solidFill>
                <a:effectLst/>
                <a:uLnTx/>
                <a:uFillTx/>
                <a:latin typeface="Arial"/>
                <a:ea typeface="+mn-ea"/>
                <a:cs typeface="Arial"/>
              </a:rPr>
              <a:t>nature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all</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year</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round</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Allow</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yourself</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natural</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luxury</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some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time</a:t>
            </a:r>
            <a:r>
              <a:rPr kumimoji="0" lang="fi-FI" sz="1100" b="0" i="0" u="none" strike="noStrike" kern="1200" cap="none" spc="0" normalizeH="0" baseline="0" noProof="0" dirty="0">
                <a:ln>
                  <a:noFill/>
                </a:ln>
                <a:solidFill>
                  <a:prstClr val="black"/>
                </a:solidFill>
                <a:effectLst/>
                <a:uLnTx/>
                <a:uFillTx/>
                <a:latin typeface="Arial"/>
                <a:ea typeface="+mn-ea"/>
                <a:cs typeface="Arial"/>
              </a:rPr>
              <a:t> to </a:t>
            </a:r>
            <a:r>
              <a:rPr kumimoji="0" lang="fi-FI" sz="1100" b="0" i="0" u="none" strike="noStrike" kern="1200" cap="none" spc="0" normalizeH="0" baseline="0" noProof="0" dirty="0" err="1">
                <a:ln>
                  <a:noFill/>
                </a:ln>
                <a:solidFill>
                  <a:prstClr val="black"/>
                </a:solidFill>
                <a:effectLst/>
                <a:uLnTx/>
                <a:uFillTx/>
                <a:latin typeface="Arial"/>
                <a:ea typeface="+mn-ea"/>
                <a:cs typeface="Arial"/>
              </a:rPr>
              <a:t>relax</a:t>
            </a:r>
            <a:r>
              <a:rPr kumimoji="0" lang="fi-FI" sz="1100" b="0" i="0" u="none" strike="noStrike" kern="1200" cap="none" spc="0" normalizeH="0" baseline="0" noProof="0" dirty="0">
                <a:ln>
                  <a:noFill/>
                </a:ln>
                <a:solidFill>
                  <a:prstClr val="black"/>
                </a:solidFill>
                <a:effectLst/>
                <a:uLnTx/>
                <a:uFillTx/>
                <a:latin typeface="Arial"/>
                <a:ea typeface="+mn-ea"/>
                <a:cs typeface="Arial"/>
              </a:rPr>
              <a:t> and </a:t>
            </a:r>
            <a:r>
              <a:rPr kumimoji="0" lang="fi-FI" sz="1100" b="0" i="0" u="none" strike="noStrike" kern="1200" cap="none" spc="0" normalizeH="0" baseline="0" noProof="0" dirty="0" err="1">
                <a:ln>
                  <a:noFill/>
                </a:ln>
                <a:solidFill>
                  <a:prstClr val="black"/>
                </a:solidFill>
                <a:effectLst/>
                <a:uLnTx/>
                <a:uFillTx/>
                <a:latin typeface="Arial"/>
                <a:ea typeface="+mn-ea"/>
                <a:cs typeface="Arial"/>
              </a:rPr>
              <a:t>plenty</a:t>
            </a:r>
            <a:r>
              <a:rPr kumimoji="0" lang="fi-FI" sz="1100" b="0" i="0" u="none" strike="noStrike" kern="1200" cap="none" spc="0" normalizeH="0" baseline="0" noProof="0" dirty="0">
                <a:ln>
                  <a:noFill/>
                </a:ln>
                <a:solidFill>
                  <a:prstClr val="black"/>
                </a:solidFill>
                <a:effectLst/>
                <a:uLnTx/>
                <a:uFillTx/>
                <a:latin typeface="Arial"/>
                <a:ea typeface="+mn-ea"/>
                <a:cs typeface="Arial"/>
              </a:rPr>
              <a:t> of </a:t>
            </a:r>
            <a:r>
              <a:rPr kumimoji="0" lang="fi-FI" sz="1100" b="0" i="0" u="none" strike="noStrike" kern="1200" cap="none" spc="0" normalizeH="0" baseline="0" noProof="0" dirty="0" err="1">
                <a:ln>
                  <a:noFill/>
                </a:ln>
                <a:solidFill>
                  <a:prstClr val="black"/>
                </a:solidFill>
                <a:effectLst/>
                <a:uLnTx/>
                <a:uFillTx/>
                <a:latin typeface="Arial"/>
                <a:ea typeface="+mn-ea"/>
                <a:cs typeface="Arial"/>
              </a:rPr>
              <a:t>enchantive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experiences</a:t>
            </a:r>
            <a:r>
              <a:rPr kumimoji="0" lang="fi-FI" sz="1100" b="0" i="0" u="none" strike="noStrike" kern="1200" cap="none" spc="0" normalizeH="0" baseline="0" noProof="0" dirty="0">
                <a:ln>
                  <a:noFill/>
                </a:ln>
                <a:solidFill>
                  <a:prstClr val="black"/>
                </a:solidFill>
                <a:effectLst/>
                <a:uLnTx/>
                <a:uFillTx/>
                <a:latin typeface="Arial"/>
                <a:ea typeface="+mn-ea"/>
                <a:cs typeface="Arial"/>
              </a:rPr>
              <a:t> in </a:t>
            </a:r>
            <a:r>
              <a:rPr kumimoji="0" lang="fi-FI" sz="1100" b="0" i="0" u="none" strike="noStrike" kern="1200" cap="none" spc="0" normalizeH="0" baseline="0" noProof="0" dirty="0" err="1">
                <a:ln>
                  <a:noFill/>
                </a:ln>
                <a:solidFill>
                  <a:prstClr val="black"/>
                </a:solidFill>
                <a:effectLst/>
                <a:uLnTx/>
                <a:uFillTx/>
                <a:latin typeface="Arial"/>
                <a:ea typeface="+mn-ea"/>
                <a:cs typeface="Arial"/>
              </a:rPr>
              <a:t>Southwest</a:t>
            </a:r>
            <a:r>
              <a:rPr kumimoji="0" lang="fi-FI" sz="1100" b="0" i="0" u="none" strike="noStrike" kern="1200" cap="none" spc="0" normalizeH="0" baseline="0" noProof="0" dirty="0">
                <a:ln>
                  <a:noFill/>
                </a:ln>
                <a:solidFill>
                  <a:prstClr val="black"/>
                </a:solidFill>
                <a:effectLst/>
                <a:uLnTx/>
                <a:uFillTx/>
                <a:latin typeface="Arial"/>
                <a:ea typeface="+mn-ea"/>
                <a:cs typeface="Arial"/>
              </a:rPr>
              <a:t> Finland. </a:t>
            </a:r>
            <a:br>
              <a:rPr kumimoji="0" lang="fi-FI" sz="1100" b="0" i="0" u="none" strike="noStrike" kern="1200" cap="none" spc="0" normalizeH="0" baseline="0" noProof="0" dirty="0">
                <a:ln>
                  <a:noFill/>
                </a:ln>
                <a:solidFill>
                  <a:prstClr val="black"/>
                </a:solidFill>
                <a:effectLst/>
                <a:uLnTx/>
                <a:uFillTx/>
                <a:latin typeface="Arial"/>
                <a:ea typeface="+mn-ea"/>
                <a:cs typeface="Arial"/>
              </a:rPr>
            </a:b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a:ea typeface="+mn-ea"/>
                <a:cs typeface="Arial"/>
              </a:rPr>
              <a:t>Day 1.</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1" i="0" u="none" strike="noStrike" kern="1200" cap="none" spc="0" normalizeH="0" baseline="0" noProof="0" dirty="0" err="1">
                <a:ln>
                  <a:noFill/>
                </a:ln>
                <a:solidFill>
                  <a:prstClr val="black"/>
                </a:solidFill>
                <a:effectLst/>
                <a:uLnTx/>
                <a:uFillTx/>
                <a:latin typeface="Arial"/>
                <a:ea typeface="+mn-ea"/>
                <a:cs typeface="Arial"/>
              </a:rPr>
              <a:t>Nature</a:t>
            </a:r>
            <a:r>
              <a:rPr kumimoji="0" lang="fi-FI" sz="1100" b="1" i="0" u="none" strike="noStrike" kern="1200" cap="none" spc="0" normalizeH="0" baseline="0" noProof="0" dirty="0">
                <a:ln>
                  <a:noFill/>
                </a:ln>
                <a:solidFill>
                  <a:prstClr val="black"/>
                </a:solidFill>
                <a:effectLst/>
                <a:uLnTx/>
                <a:uFillTx/>
                <a:latin typeface="Arial"/>
                <a:ea typeface="+mn-ea"/>
                <a:cs typeface="Arial"/>
              </a:rPr>
              <a:t> Day</a:t>
            </a:r>
            <a:r>
              <a:rPr kumimoji="0" lang="fi-FI" sz="1100" b="0" i="0" u="none" strike="noStrike" kern="1200" cap="none" spc="0" normalizeH="0" baseline="0" noProof="0" dirty="0">
                <a:ln>
                  <a:noFill/>
                </a:ln>
                <a:solidFill>
                  <a:prstClr val="black"/>
                </a:solidFill>
                <a:effectLst/>
                <a:uLnTx/>
                <a:uFillTx/>
                <a:latin typeface="Arial"/>
                <a:ea typeface="+mn-ea"/>
                <a:cs typeface="Arial"/>
              </a:rPr>
              <a:t>  In </a:t>
            </a:r>
            <a:r>
              <a:rPr kumimoji="0" lang="en-US" sz="1100" b="0" i="0" u="none" strike="noStrike" kern="1200" cap="none" spc="0" normalizeH="0" baseline="0" noProof="0" dirty="0" err="1">
                <a:ln>
                  <a:noFill/>
                </a:ln>
                <a:solidFill>
                  <a:prstClr val="black"/>
                </a:solidFill>
                <a:effectLst/>
                <a:uLnTx/>
                <a:uFillTx/>
                <a:latin typeface="Arial"/>
                <a:ea typeface="+mn-ea"/>
                <a:cs typeface="Arial"/>
              </a:rPr>
              <a:t>Teijo</a:t>
            </a:r>
            <a:r>
              <a:rPr kumimoji="0" lang="en-US" sz="1100" b="0" i="0" u="none" strike="noStrike" kern="1200" cap="none" spc="0" normalizeH="0" baseline="0" noProof="0" dirty="0">
                <a:ln>
                  <a:noFill/>
                </a:ln>
                <a:solidFill>
                  <a:prstClr val="black"/>
                </a:solidFill>
                <a:effectLst/>
                <a:uLnTx/>
                <a:uFillTx/>
                <a:latin typeface="Arial"/>
                <a:ea typeface="+mn-ea"/>
                <a:cs typeface="Arial"/>
              </a:rPr>
              <a:t> National Park you can experience the Finnish nature in </a:t>
            </a:r>
            <a:r>
              <a:rPr kumimoji="0" lang="en-US" sz="1100" b="0" i="0" u="none" strike="noStrike" kern="1200" cap="none" spc="0" normalizeH="0" baseline="0" noProof="0" dirty="0" err="1">
                <a:ln>
                  <a:noFill/>
                </a:ln>
                <a:solidFill>
                  <a:prstClr val="black"/>
                </a:solidFill>
                <a:effectLst/>
                <a:uLnTx/>
                <a:uFillTx/>
                <a:latin typeface="Arial"/>
                <a:ea typeface="+mn-ea"/>
                <a:cs typeface="Arial"/>
              </a:rPr>
              <a:t>miniscale</a:t>
            </a:r>
            <a:r>
              <a:rPr kumimoji="0" lang="en-US" sz="1100" b="0" i="0" u="none" strike="noStrike" kern="1200" cap="none" spc="0" normalizeH="0" baseline="0" noProof="0" dirty="0">
                <a:ln>
                  <a:noFill/>
                </a:ln>
                <a:solidFill>
                  <a:prstClr val="black"/>
                </a:solidFill>
                <a:effectLst/>
                <a:uLnTx/>
                <a:uFillTx/>
                <a:latin typeface="Arial"/>
                <a:ea typeface="+mn-ea"/>
                <a:cs typeface="Arial"/>
              </a:rPr>
              <a:t>; lakes, forests, marshes, streams and sea. </a:t>
            </a: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It’s also called a pearl of nature tourism. </a:t>
            </a:r>
            <a:r>
              <a:rPr kumimoji="0" lang="en-US" sz="1100" b="0" i="0" u="none" strike="noStrike" kern="1200" cap="none" spc="0" normalizeH="0" baseline="0" noProof="0" dirty="0">
                <a:ln>
                  <a:noFill/>
                </a:ln>
                <a:solidFill>
                  <a:prstClr val="black"/>
                </a:solidFill>
                <a:effectLst/>
                <a:uLnTx/>
                <a:uFillTx/>
                <a:latin typeface="Arial"/>
                <a:ea typeface="+mn-ea"/>
                <a:cs typeface="Arial"/>
              </a:rPr>
              <a:t>There is about 50 km well-marked trails waiting for you in the forest. Take along a lunch box filled with locally made sausages and snacks. Make a campfire yourself and enjoy lunch next to open fire. After your hike, refresh yourself in the Finnish sauna and try wild swimming in lake Matilda or Baltic Sea.</a:t>
            </a:r>
            <a:br>
              <a:rPr kumimoji="0" lang="en-US" sz="1100" b="0" i="0" u="none" strike="noStrike" kern="1200" cap="none" spc="0" normalizeH="0" baseline="0" noProof="0" dirty="0">
                <a:ln>
                  <a:noFill/>
                </a:ln>
                <a:solidFill>
                  <a:prstClr val="black"/>
                </a:solidFill>
                <a:effectLst/>
                <a:uLnTx/>
                <a:uFillTx/>
                <a:latin typeface="Arial"/>
                <a:ea typeface="+mn-ea"/>
                <a:cs typeface="Arial"/>
              </a:rPr>
            </a:br>
            <a:r>
              <a:rPr kumimoji="0" lang="en-US" sz="1100" b="0" i="0" u="none" strike="noStrike" kern="1200" cap="none" spc="0" normalizeH="0" baseline="0" noProof="0" dirty="0">
                <a:ln>
                  <a:noFill/>
                </a:ln>
                <a:solidFill>
                  <a:prstClr val="black"/>
                </a:solidFill>
                <a:effectLst/>
                <a:uLnTx/>
                <a:uFillTx/>
                <a:latin typeface="Arial"/>
                <a:ea typeface="+mn-ea"/>
                <a:cs typeface="Arial"/>
              </a:rPr>
              <a:t> </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prstClr val="black"/>
                </a:solidFill>
                <a:effectLst/>
                <a:uLnTx/>
                <a:uFillTx/>
                <a:latin typeface="Arial"/>
                <a:ea typeface="+mn-ea"/>
                <a:cs typeface="Arial"/>
              </a:rPr>
              <a:t>Day 2. </a:t>
            </a:r>
            <a:r>
              <a:rPr kumimoji="0" lang="fi-FI" sz="1100" b="1" i="0" u="none" strike="noStrike" kern="1200" cap="none" spc="0" normalizeH="0" baseline="0" noProof="0" dirty="0" err="1">
                <a:ln>
                  <a:noFill/>
                </a:ln>
                <a:solidFill>
                  <a:prstClr val="black"/>
                </a:solidFill>
                <a:effectLst/>
                <a:uLnTx/>
                <a:uFillTx/>
                <a:latin typeface="Arial"/>
                <a:ea typeface="+mn-ea"/>
                <a:cs typeface="Arial"/>
              </a:rPr>
              <a:t>Village</a:t>
            </a:r>
            <a:r>
              <a:rPr kumimoji="0" lang="fi-FI" sz="1100" b="1" i="0" u="none" strike="noStrike" kern="1200" cap="none" spc="0" normalizeH="0" baseline="0" noProof="0" dirty="0">
                <a:ln>
                  <a:noFill/>
                </a:ln>
                <a:solidFill>
                  <a:prstClr val="black"/>
                </a:solidFill>
                <a:effectLst/>
                <a:uLnTx/>
                <a:uFillTx/>
                <a:latin typeface="Arial"/>
                <a:ea typeface="+mn-ea"/>
                <a:cs typeface="Arial"/>
              </a:rPr>
              <a:t> Day  </a:t>
            </a:r>
            <a:r>
              <a:rPr kumimoji="0" lang="fi-FI" sz="1100" b="0" i="0" u="none" strike="noStrike" kern="1200" cap="none" spc="0" normalizeH="0" baseline="0" noProof="0" dirty="0">
                <a:ln>
                  <a:noFill/>
                </a:ln>
                <a:solidFill>
                  <a:prstClr val="black"/>
                </a:solidFill>
                <a:effectLst/>
                <a:uLnTx/>
                <a:uFillTx/>
                <a:latin typeface="Arial"/>
                <a:ea typeface="+mn-ea"/>
                <a:cs typeface="Arial"/>
              </a:rPr>
              <a:t>You </a:t>
            </a:r>
            <a:r>
              <a:rPr kumimoji="0" lang="fi-FI" sz="1100" b="0" i="0" u="none" strike="noStrike" kern="1200" cap="none" spc="0" normalizeH="0" baseline="0" noProof="0" dirty="0" err="1">
                <a:ln>
                  <a:noFill/>
                </a:ln>
                <a:solidFill>
                  <a:prstClr val="black"/>
                </a:solidFill>
                <a:effectLst/>
                <a:uLnTx/>
                <a:uFillTx/>
                <a:latin typeface="Arial"/>
                <a:ea typeface="+mn-ea"/>
                <a:cs typeface="Arial"/>
              </a:rPr>
              <a:t>will</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surely</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enjoy</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your</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time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off</a:t>
            </a:r>
            <a:r>
              <a:rPr kumimoji="0" lang="fi-FI" sz="1100" b="0" i="0" u="none" strike="noStrike" kern="1200" cap="none" spc="0" normalizeH="0" baseline="0" noProof="0" dirty="0">
                <a:ln>
                  <a:noFill/>
                </a:ln>
                <a:solidFill>
                  <a:prstClr val="black"/>
                </a:solidFill>
                <a:effectLst/>
                <a:uLnTx/>
                <a:uFillTx/>
                <a:latin typeface="Arial"/>
                <a:ea typeface="+mn-ea"/>
                <a:cs typeface="Arial"/>
              </a:rPr>
              <a:t> in the </a:t>
            </a:r>
            <a:r>
              <a:rPr kumimoji="0" lang="fi-FI" sz="1100" b="0" i="0" u="none" strike="noStrike" kern="1200" cap="none" spc="0" normalizeH="0" baseline="0" noProof="0" dirty="0" err="1">
                <a:ln>
                  <a:noFill/>
                </a:ln>
                <a:solidFill>
                  <a:prstClr val="black"/>
                </a:solidFill>
                <a:effectLst/>
                <a:uLnTx/>
                <a:uFillTx/>
                <a:latin typeface="Arial"/>
                <a:ea typeface="+mn-ea"/>
                <a:cs typeface="Arial"/>
              </a:rPr>
              <a:t>old</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historical</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ironworks</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fi-FI" sz="1100" b="0" i="0" u="none" strike="noStrike" kern="1200" cap="none" spc="0" normalizeH="0" baseline="0" noProof="0" dirty="0" err="1">
                <a:ln>
                  <a:noFill/>
                </a:ln>
                <a:solidFill>
                  <a:prstClr val="black"/>
                </a:solidFill>
                <a:effectLst/>
                <a:uLnTx/>
                <a:uFillTx/>
                <a:latin typeface="Arial"/>
                <a:ea typeface="+mn-ea"/>
                <a:cs typeface="Arial"/>
              </a:rPr>
              <a:t>village</a:t>
            </a:r>
            <a:r>
              <a:rPr kumimoji="0" lang="fi-FI" sz="1100" b="0" i="0" u="none" strike="noStrike" kern="1200" cap="none" spc="0" normalizeH="0" baseline="0" noProof="0" dirty="0">
                <a:ln>
                  <a:noFill/>
                </a:ln>
                <a:solidFill>
                  <a:prstClr val="black"/>
                </a:solidFill>
                <a:effectLst/>
                <a:uLnTx/>
                <a:uFillTx/>
                <a:latin typeface="Arial"/>
                <a:ea typeface="+mn-ea"/>
                <a:cs typeface="Arial"/>
              </a:rPr>
              <a:t> </a:t>
            </a:r>
            <a:r>
              <a:rPr kumimoji="0" lang="en-US" sz="1100" b="0" i="0" u="none" strike="noStrike" kern="1200" cap="none" spc="0" normalizeH="0" baseline="0" noProof="0" dirty="0" err="1">
                <a:ln>
                  <a:noFill/>
                </a:ln>
                <a:solidFill>
                  <a:prstClr val="black"/>
                </a:solidFill>
                <a:effectLst/>
                <a:uLnTx/>
                <a:uFillTx/>
                <a:latin typeface="Arial"/>
                <a:ea typeface="+mn-ea"/>
                <a:cs typeface="Arial"/>
              </a:rPr>
              <a:t>Mathildedal</a:t>
            </a:r>
            <a:r>
              <a:rPr kumimoji="0" lang="en-US" sz="1100" b="0" i="0" u="none" strike="noStrike" kern="1200" cap="none" spc="0" normalizeH="0" baseline="0" noProof="0" dirty="0">
                <a:ln>
                  <a:noFill/>
                </a:ln>
                <a:solidFill>
                  <a:prstClr val="black"/>
                </a:solidFill>
                <a:effectLst/>
                <a:uLnTx/>
                <a:uFillTx/>
                <a:latin typeface="Arial"/>
                <a:ea typeface="+mn-ea"/>
                <a:cs typeface="Arial"/>
              </a:rPr>
              <a:t> close to the sea. You will get inspired of a special slow village lifestyle. In </a:t>
            </a:r>
            <a:r>
              <a:rPr kumimoji="0" lang="en-US" sz="1100" b="0" i="0" u="none" strike="noStrike" kern="1200" cap="none" spc="0" normalizeH="0" baseline="0" noProof="0" dirty="0" err="1">
                <a:ln>
                  <a:noFill/>
                </a:ln>
                <a:solidFill>
                  <a:prstClr val="black"/>
                </a:solidFill>
                <a:effectLst/>
                <a:uLnTx/>
                <a:uFillTx/>
                <a:latin typeface="Arial"/>
                <a:ea typeface="+mn-ea"/>
                <a:cs typeface="Arial"/>
              </a:rPr>
              <a:t>Mathildedal</a:t>
            </a:r>
            <a:r>
              <a:rPr kumimoji="0" lang="en-US" sz="1100" b="0" i="0" u="none" strike="noStrike" kern="1200" cap="none" spc="0" normalizeH="0" baseline="0" noProof="0" dirty="0">
                <a:ln>
                  <a:noFill/>
                </a:ln>
                <a:solidFill>
                  <a:prstClr val="black"/>
                </a:solidFill>
                <a:effectLst/>
                <a:uLnTx/>
                <a:uFillTx/>
                <a:latin typeface="Arial"/>
                <a:ea typeface="+mn-ea"/>
                <a:cs typeface="Arial"/>
              </a:rPr>
              <a:t> ironworks village you can visit an alpaca farm with its mill, local craft brewery and artisan bakery, local </a:t>
            </a:r>
            <a:r>
              <a:rPr kumimoji="0" lang="en-US" sz="1100" b="0" i="0" u="none" strike="noStrike" kern="1200" cap="none" spc="0" normalizeH="0" baseline="0" noProof="0" dirty="0" err="1">
                <a:ln>
                  <a:noFill/>
                </a:ln>
                <a:solidFill>
                  <a:prstClr val="black"/>
                </a:solidFill>
                <a:effectLst/>
                <a:uLnTx/>
                <a:uFillTx/>
                <a:latin typeface="Arial"/>
                <a:ea typeface="+mn-ea"/>
                <a:cs typeface="Arial"/>
              </a:rPr>
              <a:t>cosy</a:t>
            </a:r>
            <a:r>
              <a:rPr kumimoji="0" lang="en-US" sz="1100" b="0" i="0" u="none" strike="noStrike" kern="1200" cap="none" spc="0" normalizeH="0" baseline="0" noProof="0" dirty="0">
                <a:ln>
                  <a:noFill/>
                </a:ln>
                <a:solidFill>
                  <a:prstClr val="black"/>
                </a:solidFill>
                <a:effectLst/>
                <a:uLnTx/>
                <a:uFillTx/>
                <a:latin typeface="Arial"/>
                <a:ea typeface="+mn-ea"/>
                <a:cs typeface="Arial"/>
              </a:rPr>
              <a:t> pub with its own coffee </a:t>
            </a:r>
            <a:r>
              <a:rPr kumimoji="0" lang="en-US" sz="1100" b="0" i="0" u="none" strike="noStrike" kern="1200" cap="none" spc="0" normalizeH="0" baseline="0" noProof="0" dirty="0" err="1">
                <a:ln>
                  <a:noFill/>
                </a:ln>
                <a:solidFill>
                  <a:prstClr val="black"/>
                </a:solidFill>
                <a:effectLst/>
                <a:uLnTx/>
                <a:uFillTx/>
                <a:latin typeface="Arial"/>
                <a:ea typeface="+mn-ea"/>
                <a:cs typeface="Arial"/>
              </a:rPr>
              <a:t>roastery</a:t>
            </a:r>
            <a:r>
              <a:rPr kumimoji="0" lang="en-US" sz="1100" b="0" i="0" u="none" strike="noStrike" kern="1200" cap="none" spc="0" normalizeH="0" baseline="0" noProof="0" dirty="0">
                <a:ln>
                  <a:noFill/>
                </a:ln>
                <a:solidFill>
                  <a:prstClr val="black"/>
                </a:solidFill>
                <a:effectLst/>
                <a:uLnTx/>
                <a:uFillTx/>
                <a:latin typeface="Arial"/>
                <a:ea typeface="+mn-ea"/>
                <a:cs typeface="Arial"/>
              </a:rPr>
              <a:t>, small shops, art exhibition, guest harbor,  local restaurants and small cafés to choose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1" name="Kuva 10" descr="mathildedal-kesä2017-sara_hornig_web-3.jpg"/>
          <p:cNvPicPr>
            <a:picLocks noChangeAspect="1"/>
          </p:cNvPicPr>
          <p:nvPr/>
        </p:nvPicPr>
        <p:blipFill rotWithShape="1">
          <a:blip r:embed="rId4"/>
          <a:srcRect l="23241" r="12568"/>
          <a:stretch/>
        </p:blipFill>
        <p:spPr>
          <a:xfrm>
            <a:off x="7480300" y="49620"/>
            <a:ext cx="4070470" cy="4227441"/>
          </a:xfrm>
          <a:prstGeom prst="rect">
            <a:avLst/>
          </a:prstGeom>
        </p:spPr>
      </p:pic>
      <p:sp>
        <p:nvSpPr>
          <p:cNvPr id="3" name="Alatunnisteen paikkamerkki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Visit Salo | www.visitsalo.fi | 2024</a:t>
            </a:r>
          </a:p>
        </p:txBody>
      </p:sp>
      <p:pic>
        <p:nvPicPr>
          <p:cNvPr id="12" name="Kuva 11">
            <a:extLst>
              <a:ext uri="{FF2B5EF4-FFF2-40B4-BE49-F238E27FC236}">
                <a16:creationId xmlns:a16="http://schemas.microsoft.com/office/drawing/2014/main" id="{B05ADAB9-2610-7989-E292-2EE7F8C795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0898" y="6314053"/>
            <a:ext cx="1254848" cy="342469"/>
          </a:xfrm>
          <a:prstGeom prst="rect">
            <a:avLst/>
          </a:prstGeom>
        </p:spPr>
      </p:pic>
      <p:pic>
        <p:nvPicPr>
          <p:cNvPr id="14" name="Kuva 13">
            <a:extLst>
              <a:ext uri="{FF2B5EF4-FFF2-40B4-BE49-F238E27FC236}">
                <a16:creationId xmlns:a16="http://schemas.microsoft.com/office/drawing/2014/main" id="{AF17D85A-2020-75B2-8C4E-849948C37C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63372" y="6291396"/>
            <a:ext cx="1085764" cy="415471"/>
          </a:xfrm>
          <a:prstGeom prst="rect">
            <a:avLst/>
          </a:prstGeom>
        </p:spPr>
      </p:pic>
    </p:spTree>
    <p:extLst>
      <p:ext uri="{BB962C8B-B14F-4D97-AF65-F5344CB8AC3E}">
        <p14:creationId xmlns:p14="http://schemas.microsoft.com/office/powerpoint/2010/main" val="405320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7799" y="431847"/>
            <a:ext cx="9654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SUPERFOOD FROM THE FOREST IN TEIJO NATIONAL PARK</a:t>
            </a:r>
            <a:endParaRPr kumimoji="0" lang="en-US"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37799" y="4629987"/>
            <a:ext cx="11335109" cy="1512294"/>
          </a:xfrm>
          <a:prstGeom prst="rect">
            <a:avLst/>
          </a:prstGeom>
          <a:solidFill>
            <a:schemeClr val="accent1">
              <a:lumMod val="20000"/>
              <a:lumOff val="80000"/>
            </a:schemeClr>
          </a:solidFill>
        </p:spPr>
        <p:txBody>
          <a:bodyPr wrap="square" lIns="288000" rIns="540000" numCol="2" spcCol="648000" rtlCol="0">
            <a:normAutofit fontScale="92500"/>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 4 h</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Location</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Teijo National Park, Salo, South-West Finland</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size</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 5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max</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a:t>
            </a:r>
            <a:endPar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Availibility</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berry</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picking</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July</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until</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September</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mushroom</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picking</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 – November.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Note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that</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is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not</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quaranteed</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that</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plenty</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berries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mushrooms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will</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found</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Price  20xx (brutto):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Starting</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from</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EUR xx / person.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Families</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(2+2) EUR xx /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fam</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What’s</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included</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guidance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fireplace</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usage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Supplements: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snacks, coffee by open fire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Booking</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fi-FI" sz="10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comissions</a:t>
            </a:r>
            <a:r>
              <a:rPr kumimoji="0" lang="fi-FI"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Yhteyshenkilö, Yritys, puhelinnumero, sähköposti, verkkosivu/verkkokauppa</a:t>
            </a:r>
            <a:br>
              <a:rPr kumimoji="0" lang="fi-FI"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437799" y="951745"/>
            <a:ext cx="6519926" cy="3548767"/>
          </a:xfrm>
          <a:prstGeom prst="rect">
            <a:avLst/>
          </a:prstGeom>
          <a:noFill/>
        </p:spPr>
        <p:txBody>
          <a:bodyPr wrap="square" rtlCol="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Finnish natural forest berries are packed with vitamins and nutrients. In Finland there is a tradition of eating berries like blueberries and lingonberries as part of the healthy</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daily diet.                                                                                                                              </a:t>
            </a:r>
            <a:endPar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Everyone has the right to enjoy nature under the traditional Finnish concept of ’Everyman’s Rights’. This means that anyone can walk freely in the fields, forest or countryside and pick berries or mushrooms, another Finnish superfood. Together with these wide-ranging rights comes the responsibility to respect nature, other people and property. There are also special regulations in national parks. Everyman’s Rights means it is not acceptable to disturb people, damage property or litter. </a:t>
            </a:r>
            <a:endPar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Guided berry-picking tour during the summer months and mushroom-picking tour in autumn takes you to popular spots in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Teijo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National Park. You will explore the park with nature guide who will tell you about the area and the health effects of nature. </a:t>
            </a:r>
            <a:endPar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these guided tours you will see special places in the forest where berries and mushrooms can be picked safely and easily. You can also prepare the mushrooms for a meal by an open campfire. </a:t>
            </a:r>
            <a:endPar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endParaRPr kumimoji="0" lang="fi-FI"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9" name="Alatunnisteen paikkamerkki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Visit Salo | www.visitsalo.fi | 2024</a:t>
            </a:r>
          </a:p>
        </p:txBody>
      </p:sp>
      <p:pic>
        <p:nvPicPr>
          <p:cNvPr id="3" name="Kuva 2">
            <a:extLst>
              <a:ext uri="{FF2B5EF4-FFF2-40B4-BE49-F238E27FC236}">
                <a16:creationId xmlns:a16="http://schemas.microsoft.com/office/drawing/2014/main" id="{054E1E11-296E-FB4F-E795-EE89428F45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0898" y="6314053"/>
            <a:ext cx="1254848" cy="342469"/>
          </a:xfrm>
          <a:prstGeom prst="rect">
            <a:avLst/>
          </a:prstGeom>
        </p:spPr>
      </p:pic>
      <p:pic>
        <p:nvPicPr>
          <p:cNvPr id="10" name="Kuva 9">
            <a:extLst>
              <a:ext uri="{FF2B5EF4-FFF2-40B4-BE49-F238E27FC236}">
                <a16:creationId xmlns:a16="http://schemas.microsoft.com/office/drawing/2014/main" id="{B22A9795-EE66-5B5E-8960-8B0009BD7A90}"/>
              </a:ext>
            </a:extLst>
          </p:cNvPr>
          <p:cNvPicPr>
            <a:picLocks noChangeAspect="1"/>
          </p:cNvPicPr>
          <p:nvPr/>
        </p:nvPicPr>
        <p:blipFill rotWithShape="1">
          <a:blip r:embed="rId3"/>
          <a:srcRect l="17531" t="415" r="18014"/>
          <a:stretch/>
        </p:blipFill>
        <p:spPr>
          <a:xfrm>
            <a:off x="7396566" y="22441"/>
            <a:ext cx="4376342" cy="4500512"/>
          </a:xfrm>
          <a:prstGeom prst="rect">
            <a:avLst/>
          </a:prstGeom>
        </p:spPr>
      </p:pic>
    </p:spTree>
    <p:extLst>
      <p:ext uri="{BB962C8B-B14F-4D97-AF65-F5344CB8AC3E}">
        <p14:creationId xmlns:p14="http://schemas.microsoft.com/office/powerpoint/2010/main" val="552447341"/>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9483DE509C43F04893807B4BBA2F1957" ma:contentTypeVersion="19" ma:contentTypeDescription="Luo uusi asiakirja." ma:contentTypeScope="" ma:versionID="b6e47bbf6cbb6f8adaf957322cee2354">
  <xsd:schema xmlns:xsd="http://www.w3.org/2001/XMLSchema" xmlns:xs="http://www.w3.org/2001/XMLSchema" xmlns:p="http://schemas.microsoft.com/office/2006/metadata/properties" xmlns:ns1="http://schemas.microsoft.com/sharepoint/v3" xmlns:ns2="a2b74ae1-7f76-4782-9cd2-bfe8e64a2c86" xmlns:ns3="01da7a08-61f1-46a0-b0a7-22d5e987a763" targetNamespace="http://schemas.microsoft.com/office/2006/metadata/properties" ma:root="true" ma:fieldsID="771f943eef8cdd6eb1e50776aaea53b8" ns1:_="" ns2:_="" ns3:_="">
    <xsd:import namespace="http://schemas.microsoft.com/sharepoint/v3"/>
    <xsd:import namespace="a2b74ae1-7f76-4782-9cd2-bfe8e64a2c86"/>
    <xsd:import namespace="01da7a08-61f1-46a0-b0a7-22d5e987a7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Yhtenäisen yhteensopivuuskäytännön ominaisuudet" ma:hidden="true" ma:internalName="_ip_UnifiedCompliancePolicyProperties">
      <xsd:simpleType>
        <xsd:restriction base="dms:Note"/>
      </xsd:simpleType>
    </xsd:element>
    <xsd:element name="_ip_UnifiedCompliancePolicyUIAction" ma:index="21"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b74ae1-7f76-4782-9cd2-bfe8e64a2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Kuvien tunnisteet" ma:readOnly="false" ma:fieldId="{5cf76f15-5ced-4ddc-b409-7134ff3c332f}" ma:taxonomyMulti="true" ma:sspId="ab55578c-25af-4e4d-8dab-aff0697381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da7a08-61f1-46a0-b0a7-22d5e987a763"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5" nillable="true" ma:displayName="Taxonomy Catch All Column" ma:hidden="true" ma:list="{556e9857-70bf-4c65-90f4-886d20757ca9}" ma:internalName="TaxCatchAll" ma:showField="CatchAllData" ma:web="01da7a08-61f1-46a0-b0a7-22d5e987a7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a2b74ae1-7f76-4782-9cd2-bfe8e64a2c86">
      <Terms xmlns="http://schemas.microsoft.com/office/infopath/2007/PartnerControls"/>
    </lcf76f155ced4ddcb4097134ff3c332f>
    <TaxCatchAll xmlns="01da7a08-61f1-46a0-b0a7-22d5e987a763" xsi:nil="true"/>
  </documentManagement>
</p:properties>
</file>

<file path=customXml/itemProps1.xml><?xml version="1.0" encoding="utf-8"?>
<ds:datastoreItem xmlns:ds="http://schemas.openxmlformats.org/officeDocument/2006/customXml" ds:itemID="{08252D72-C00C-4E49-8BC5-E5E22F07B3E9}">
  <ds:schemaRefs>
    <ds:schemaRef ds:uri="http://schemas.microsoft.com/sharepoint/v3/contenttype/forms"/>
  </ds:schemaRefs>
</ds:datastoreItem>
</file>

<file path=customXml/itemProps2.xml><?xml version="1.0" encoding="utf-8"?>
<ds:datastoreItem xmlns:ds="http://schemas.openxmlformats.org/officeDocument/2006/customXml" ds:itemID="{7497AC13-7E4A-40BC-98C1-AED790505298}"/>
</file>

<file path=customXml/itemProps3.xml><?xml version="1.0" encoding="utf-8"?>
<ds:datastoreItem xmlns:ds="http://schemas.openxmlformats.org/officeDocument/2006/customXml" ds:itemID="{5E5AFB99-C4F6-4C8B-ACAB-D952E10EFC3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58</TotalTime>
  <Words>1163</Words>
  <Application>Microsoft Office PowerPoint</Application>
  <PresentationFormat>Laajakuva</PresentationFormat>
  <Paragraphs>61</Paragraphs>
  <Slides>4</Slides>
  <Notes>2</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4</vt:i4>
      </vt:variant>
    </vt:vector>
  </HeadingPairs>
  <TitlesOfParts>
    <vt:vector size="9" baseType="lpstr">
      <vt:lpstr>Arial</vt:lpstr>
      <vt:lpstr>Calibri</vt:lpstr>
      <vt:lpstr>Calibri Light</vt:lpstr>
      <vt:lpstr>5_Office Theme</vt:lpstr>
      <vt:lpstr>Office Theme</vt:lpstr>
      <vt:lpstr>PowerPoint-esitys</vt:lpstr>
      <vt:lpstr>PowerPoint-esitys</vt:lpstr>
      <vt:lpstr>PowerPoint-esitys</vt:lpstr>
      <vt:lpstr>PowerPoint-esitys</vt:lpstr>
    </vt:vector>
  </TitlesOfParts>
  <Company>Salon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Pirvola Maija</dc:creator>
  <cp:lastModifiedBy>Backman Tiina</cp:lastModifiedBy>
  <cp:revision>2</cp:revision>
  <dcterms:created xsi:type="dcterms:W3CDTF">2020-01-21T13:18:59Z</dcterms:created>
  <dcterms:modified xsi:type="dcterms:W3CDTF">2024-01-09T07:45:18Z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0x0101009483DE509C43F04893807B4BBA2F1957</vt:lpwstr>
  </property>
</Properties>
</file>